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320" r:id="rId17"/>
    <p:sldId id="321" r:id="rId18"/>
    <p:sldId id="322" r:id="rId19"/>
    <p:sldId id="323" r:id="rId20"/>
    <p:sldId id="324" r:id="rId21"/>
    <p:sldId id="325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72" r:id="rId31"/>
    <p:sldId id="273" r:id="rId32"/>
    <p:sldId id="274" r:id="rId33"/>
    <p:sldId id="275" r:id="rId34"/>
    <p:sldId id="276" r:id="rId35"/>
    <p:sldId id="326" r:id="rId36"/>
    <p:sldId id="327" r:id="rId37"/>
    <p:sldId id="278" r:id="rId38"/>
    <p:sldId id="279" r:id="rId39"/>
    <p:sldId id="280" r:id="rId40"/>
    <p:sldId id="281" r:id="rId41"/>
    <p:sldId id="283" r:id="rId42"/>
    <p:sldId id="282" r:id="rId43"/>
    <p:sldId id="285" r:id="rId44"/>
    <p:sldId id="286" r:id="rId45"/>
    <p:sldId id="287" r:id="rId46"/>
    <p:sldId id="328" r:id="rId47"/>
    <p:sldId id="284" r:id="rId48"/>
    <p:sldId id="329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02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154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913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2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97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36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14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945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21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43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31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55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B4F53-F921-48E3-A5D7-4D2F4885AF08}" type="datetimeFigureOut">
              <a:rPr lang="pl-PL" smtClean="0"/>
              <a:t>2020-12-28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AB248-A8AD-4525-A716-E1522C5799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0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8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8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1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Wymiana Ciepła i Masy</a:t>
            </a:r>
            <a:br>
              <a:rPr lang="pl-PL" dirty="0" smtClean="0"/>
            </a:br>
            <a:r>
              <a:rPr lang="pl-PL" dirty="0" smtClean="0"/>
              <a:t>Wykład 1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 smtClean="0"/>
              <a:t>Zagadnienia</a:t>
            </a:r>
            <a:endParaRPr lang="pl-PL" dirty="0"/>
          </a:p>
          <a:p>
            <a:pPr lvl="0"/>
            <a:r>
              <a:rPr lang="pl-PL" dirty="0"/>
              <a:t>Pojęcie  ciepła i temperatury </a:t>
            </a:r>
          </a:p>
          <a:p>
            <a:pPr lvl="0"/>
            <a:r>
              <a:rPr lang="pl-PL" dirty="0"/>
              <a:t>Podstawowe sposoby wymiany ciepła</a:t>
            </a:r>
          </a:p>
          <a:p>
            <a:pPr lvl="0"/>
            <a:r>
              <a:rPr lang="pl-PL" dirty="0"/>
              <a:t>Podstawowe prawa wymiany ciepła</a:t>
            </a:r>
          </a:p>
          <a:p>
            <a:pPr lvl="0"/>
            <a:r>
              <a:rPr lang="pl-PL" dirty="0"/>
              <a:t>Opis wymiany ciepła w podstawowych geometriach - ścianka płaska, cylindryczna i kulista.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553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40213" y="301109"/>
            <a:ext cx="62204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OPÓR CIEPLNY  dla ŚCIANY  WIELOWARSTWOWEJ W POZIOMIE</a:t>
            </a:r>
          </a:p>
          <a:p>
            <a:r>
              <a:rPr lang="pl-PL" b="1" dirty="0" smtClean="0"/>
              <a:t> (sumowanie się odwrotności oporów składowych) 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81088"/>
            <a:ext cx="59055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436294" y="5101709"/>
            <a:ext cx="373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Zastępczy współczynnik przewodzenia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5719764"/>
            <a:ext cx="2024062" cy="45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620706" y="2263259"/>
            <a:ext cx="5423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Założenia:</a:t>
            </a:r>
          </a:p>
          <a:p>
            <a:r>
              <a:rPr lang="pl-PL" dirty="0" smtClean="0"/>
              <a:t>Temperatury na „okładkach” są identyczne w przypadku</a:t>
            </a:r>
          </a:p>
          <a:p>
            <a:r>
              <a:rPr lang="pl-PL" dirty="0" smtClean="0"/>
              <a:t> każdej poziomej warstwy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998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61752" y="395630"/>
            <a:ext cx="7336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Przepływ ciepła przez przegrodę cylindryczną (rurową)- liniowa gęstość strumienia ciepła </a:t>
            </a:r>
            <a:r>
              <a:rPr lang="pl-PL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pl-PL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82" y="729497"/>
            <a:ext cx="4252592" cy="302726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84" y="1286155"/>
            <a:ext cx="3590925" cy="27527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679" y="1906820"/>
            <a:ext cx="3495675" cy="23717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255" y="4487555"/>
            <a:ext cx="2901485" cy="173815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13" y="3830723"/>
            <a:ext cx="36004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37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71472" y="447346"/>
            <a:ext cx="5040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Przenikania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przez powierzchnię rurowa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716614" y="909011"/>
            <a:ext cx="11111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Założenia do wyprowadzenia wzoru na liniową gęstość strumienia ciepła przenikającego przez przegrodę rurową</a:t>
            </a: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Płyny o różnych temperaturach i różnych współczynnikach Newtona przedzielone są przegrodą rurową z materiału o określonym współczynniku przewodzenia. Wewnątrz jest wyższa temperatura niż na zewnątrz</a:t>
            </a:r>
            <a:r>
              <a:rPr lang="de-DE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przegrody. Pole temperatury ma charakter ustalony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5" y="2576882"/>
            <a:ext cx="4877763" cy="336671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472" y="2007076"/>
            <a:ext cx="6289862" cy="45063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297" y="5431720"/>
            <a:ext cx="4196070" cy="11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47975" y="5721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i="1" dirty="0" smtClean="0"/>
              <a:t> Pojęcie „średnica krytyczna”</a:t>
            </a:r>
            <a:r>
              <a:rPr lang="pl-PL" dirty="0" smtClean="0"/>
              <a:t> </a:t>
            </a:r>
            <a:r>
              <a:rPr lang="pl-PL" dirty="0"/>
              <a:t>– </a:t>
            </a:r>
            <a:r>
              <a:rPr lang="pl-PL" dirty="0" smtClean="0"/>
              <a:t>średnica rury, </a:t>
            </a:r>
            <a:r>
              <a:rPr lang="pl-PL" dirty="0"/>
              <a:t>przy której występuje minimalny opór przewodzenia ciepła.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81075" y="1279950"/>
            <a:ext cx="7962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 zagadnieniach cieplnych często należy określić tzw. średnicę krytyczną. Ponieważ jest to zgodnie z definicją powyżej, średnica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przy której występuje minimalny opór przewodzenia, to jest to równoznaczne z maksymalną wartością strumienia ciepła.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Wynika to z faktu , że algebraicznie opór ciepła  jest odwrotnie proporcjonalny do 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67327"/>
              </p:ext>
            </p:extLst>
          </p:nvPr>
        </p:nvGraphicFramePr>
        <p:xfrm>
          <a:off x="4643238" y="2504391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Równanie" r:id="rId3" imgW="152334" imgH="228501" progId="Equation.3">
                  <p:embed/>
                </p:oleObj>
              </mc:Choice>
              <mc:Fallback>
                <p:oleObj name="Równanie" r:id="rId3" imgW="152334" imgH="228501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238" y="2504391"/>
                        <a:ext cx="152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81075" y="2086660"/>
            <a:ext cx="74767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Aby znaleźć wartość średnicy krytycznej, należy przeprowadzić badanie w zakresie analizy matematycznej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oporu cieplnego.( znaleźć pierwszą pochodną funkcji      w mianowniku  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)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805113"/>
            <a:ext cx="25336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38525" y="3206234"/>
            <a:ext cx="4914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przyrównać ją do „0”. Następnie obliczyć drugą pochodną w puncie 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 sprawdzić jej wartość ( dodatnia/ujemna),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co potwierdzi występowanie w tym punkcie ekstremum. 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533900"/>
            <a:ext cx="3500637" cy="211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614863"/>
            <a:ext cx="32194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957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6774" y="365126"/>
            <a:ext cx="10487025" cy="673100"/>
          </a:xfrm>
        </p:spPr>
        <p:txBody>
          <a:bodyPr>
            <a:normAutofit fontScale="90000"/>
          </a:bodyPr>
          <a:lstStyle/>
          <a:p>
            <a:r>
              <a:rPr lang="pl-PL" sz="2000" dirty="0"/>
              <a:t>PRZEWODENIE   CIEPŁA  Z  WEWNĘTRZNYMI  ŹRÓDŁAMI  CIEPŁA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866775"/>
            <a:ext cx="3314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671513"/>
            <a:ext cx="614362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05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25903"/>
            <a:ext cx="61626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1" y="657909"/>
            <a:ext cx="47720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786188" y="3156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err="1" smtClean="0"/>
              <a:t>PRZEWODzENIE</a:t>
            </a:r>
            <a:r>
              <a:rPr lang="pl-PL" dirty="0" smtClean="0"/>
              <a:t>   </a:t>
            </a:r>
            <a:r>
              <a:rPr lang="pl-PL" dirty="0"/>
              <a:t>CIEPŁA  Z  WEWNĘTRZNYMI  ŹRÓDŁAMI  </a:t>
            </a:r>
            <a:r>
              <a:rPr lang="pl-PL" dirty="0" smtClean="0"/>
              <a:t>CIEPŁA przez płytę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738188" y="4834919"/>
            <a:ext cx="5233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STRUMIEŃ  CIEPŁA  DOPROWADZONY  I </a:t>
            </a:r>
            <a:r>
              <a:rPr lang="pl-PL" sz="1600" b="1" dirty="0" smtClean="0"/>
              <a:t>ODPROWADZONY</a:t>
            </a:r>
          </a:p>
          <a:p>
            <a:r>
              <a:rPr lang="pl-PL" sz="1600" b="1" dirty="0" smtClean="0"/>
              <a:t>  </a:t>
            </a:r>
            <a:r>
              <a:rPr lang="pl-PL" sz="1600" b="1" dirty="0"/>
              <a:t>Z  </a:t>
            </a:r>
            <a:r>
              <a:rPr lang="pl-PL" sz="1600" b="1" dirty="0" smtClean="0"/>
              <a:t>PŁYTY  </a:t>
            </a:r>
            <a:r>
              <a:rPr lang="pl-PL" sz="1600" dirty="0" smtClean="0"/>
              <a:t>(ROZKŁAD JEDNORODNY)</a:t>
            </a:r>
            <a:endParaRPr lang="pl-PL" sz="16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2406"/>
            <a:ext cx="51244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72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Wyprowadzenia równania Fouriera-</a:t>
            </a:r>
            <a:r>
              <a:rPr lang="pl-PL" dirty="0" err="1" smtClean="0"/>
              <a:t>Kirchoffa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60932" y="504355"/>
            <a:ext cx="3133725" cy="46386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1307" y="4357217"/>
            <a:ext cx="2343150" cy="24098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10488" y="-512271"/>
            <a:ext cx="1619250" cy="56673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605182" y="1836806"/>
            <a:ext cx="2573763" cy="66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200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Równanie Fouriera-</a:t>
            </a:r>
            <a:r>
              <a:rPr lang="pl-PL" dirty="0" err="1" smtClean="0"/>
              <a:t>Kirchoffa</a:t>
            </a:r>
            <a:r>
              <a:rPr lang="pl-PL" dirty="0" smtClean="0"/>
              <a:t> dla ciała stałego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54704" y="-768393"/>
            <a:ext cx="2200275" cy="56959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85567" y="1858434"/>
            <a:ext cx="2938547" cy="56959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872412" y="-810697"/>
            <a:ext cx="1704975" cy="50006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395037" y="361457"/>
            <a:ext cx="1384372" cy="57456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87" y="3926475"/>
            <a:ext cx="4581525" cy="30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1850"/>
          </a:xfrm>
        </p:spPr>
        <p:txBody>
          <a:bodyPr>
            <a:normAutofit fontScale="90000"/>
          </a:bodyPr>
          <a:lstStyle/>
          <a:p>
            <a:r>
              <a:rPr lang="pl-PL" dirty="0"/>
              <a:t>Równanie Fouriera-</a:t>
            </a:r>
            <a:r>
              <a:rPr lang="pl-PL" dirty="0" err="1"/>
              <a:t>Kirchoffa</a:t>
            </a:r>
            <a:r>
              <a:rPr lang="pl-PL" dirty="0"/>
              <a:t> dla ciała stałego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61528" y="-1184774"/>
            <a:ext cx="3123663" cy="75398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10871" y="2019207"/>
            <a:ext cx="2175658" cy="66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57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185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Przykłady zadań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22965" y="880840"/>
            <a:ext cx="6033894" cy="28061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965" y="3686982"/>
            <a:ext cx="4424497" cy="303715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21619" y="969461"/>
            <a:ext cx="1748850" cy="19154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209865" y="2417706"/>
            <a:ext cx="3197514" cy="51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Powtórka materiału</a:t>
            </a:r>
            <a:br>
              <a:rPr lang="pl-PL" dirty="0" smtClean="0"/>
            </a:br>
            <a:r>
              <a:rPr lang="pl-PL" dirty="0" smtClean="0"/>
              <a:t>Co </a:t>
            </a:r>
            <a:r>
              <a:rPr lang="pl-PL" dirty="0"/>
              <a:t>wiemy na temat </a:t>
            </a:r>
            <a:r>
              <a:rPr lang="pl-PL" dirty="0" smtClean="0"/>
              <a:t>ciepła na podstawie wykładów z termodynamiki?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1017430" y="1825626"/>
                <a:ext cx="10200069" cy="4060020"/>
              </a:xfrm>
            </p:spPr>
            <p:txBody>
              <a:bodyPr>
                <a:normAutofit fontScale="55000" lnSpcReduction="20000"/>
              </a:bodyPr>
              <a:lstStyle/>
              <a:p>
                <a:pPr lvl="0"/>
                <a:r>
                  <a:rPr lang="pl-PL" dirty="0" smtClean="0"/>
                  <a:t>Ciepło jest rozumiane jako wielkość , która dopływając do/ wypływając z układu  może </a:t>
                </a:r>
                <a:r>
                  <a:rPr lang="pl-PL" dirty="0"/>
                  <a:t>zmienić  energię wewnętrzną danego ciała  </a:t>
                </a:r>
                <a:r>
                  <a:rPr lang="pl-PL" dirty="0" smtClean="0"/>
                  <a:t>(drugim </a:t>
                </a:r>
                <a:r>
                  <a:rPr lang="pl-PL" dirty="0"/>
                  <a:t>sposobem jest praca). </a:t>
                </a:r>
              </a:p>
              <a:p>
                <a:pPr lvl="0"/>
                <a:r>
                  <a:rPr lang="pl-PL" dirty="0"/>
                  <a:t>Ciepło to też ilość energii </a:t>
                </a:r>
                <a:r>
                  <a:rPr lang="pl-PL" dirty="0" smtClean="0"/>
                  <a:t>w przeszłości (historycznie) </a:t>
                </a:r>
                <a:r>
                  <a:rPr lang="pl-PL" dirty="0" err="1" smtClean="0"/>
                  <a:t>uwazana</a:t>
                </a:r>
                <a:r>
                  <a:rPr lang="pl-PL" dirty="0" smtClean="0"/>
                  <a:t>   jako sumaryczna </a:t>
                </a:r>
                <a:r>
                  <a:rPr lang="pl-PL" dirty="0"/>
                  <a:t>wartość energii kinetycznej </a:t>
                </a:r>
                <a:r>
                  <a:rPr lang="pl-PL" dirty="0" smtClean="0"/>
                  <a:t>ruchu postępowego i obrotowego cząsteczek </a:t>
                </a:r>
                <a:r>
                  <a:rPr lang="pl-PL" dirty="0"/>
                  <a:t>gazu, lub energii kinetycznej ruchów oscylacyjny w cieczach i ciałach </a:t>
                </a:r>
                <a:r>
                  <a:rPr lang="pl-PL" dirty="0" smtClean="0"/>
                  <a:t>stałych. </a:t>
                </a:r>
                <a:endParaRPr lang="pl-PL" dirty="0"/>
              </a:p>
              <a:p>
                <a:pPr lvl="0"/>
                <a:r>
                  <a:rPr lang="pl-PL" dirty="0"/>
                  <a:t>Dla układów zamkniętych spełniona jest Pierwsza Zasada Termodynamiki IZT, mówiąca że ciepło doprowadzone do układu  jest wykorzystane do zmiany energii wewnętrznej układu oraz wykonania pracy przez układ. </a:t>
                </a:r>
              </a:p>
              <a:p>
                <a:pPr lvl="0"/>
                <a:r>
                  <a:rPr lang="pl-PL" dirty="0"/>
                  <a:t>Metodologię obliczania ciepła bez względu na rodzaj przemiany , której podlega czynnik roboczy; wprowadził </a:t>
                </a:r>
                <a:r>
                  <a:rPr lang="pl-PL" dirty="0" err="1"/>
                  <a:t>Clausius</a:t>
                </a:r>
                <a:r>
                  <a:rPr lang="pl-PL" dirty="0"/>
                  <a:t>. Wprowadził on pojęcie różniczki zupełnej </a:t>
                </a:r>
                <a:r>
                  <a:rPr lang="pl-PL" dirty="0" smtClean="0"/>
                  <a:t> entropii </a:t>
                </a:r>
                <a:r>
                  <a:rPr lang="pl-PL" dirty="0" err="1" smtClean="0"/>
                  <a:t>ds</a:t>
                </a:r>
                <a:r>
                  <a:rPr lang="pl-PL" dirty="0" smtClean="0"/>
                  <a:t> , </a:t>
                </a:r>
                <a:r>
                  <a:rPr lang="pl-PL" dirty="0"/>
                  <a:t>z której można wyliczyć wartość ciepła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𝑑𝑠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𝑑𝑞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l-PL" dirty="0"/>
                  <a:t> ( </a:t>
                </a:r>
                <a:r>
                  <a:rPr lang="pl-PL" dirty="0" err="1"/>
                  <a:t>dq</a:t>
                </a:r>
                <a:r>
                  <a:rPr lang="pl-PL" dirty="0"/>
                  <a:t> – różniczka ciepła, T-temperatura w skali bezwzględnej)</a:t>
                </a:r>
              </a:p>
              <a:p>
                <a:pPr lvl="0"/>
                <a:r>
                  <a:rPr lang="pl-PL" dirty="0"/>
                  <a:t>IIZT ( Druga Zasada Termodynamiki) została sformułowana przez </a:t>
                </a:r>
                <a:r>
                  <a:rPr lang="pl-PL" dirty="0" err="1"/>
                  <a:t>Clausiusa</a:t>
                </a:r>
                <a:r>
                  <a:rPr lang="pl-PL" dirty="0"/>
                  <a:t>. W najprostszej formie brzmi ona „Ciepło przepływa od ciała cieplejszego w kierunku do ciała chłodniejszego</a:t>
                </a:r>
                <a:r>
                  <a:rPr lang="pl-PL" dirty="0" smtClean="0"/>
                  <a:t>”, jest </a:t>
                </a:r>
                <a:r>
                  <a:rPr lang="pl-PL" dirty="0"/>
                  <a:t>znane z życia codziennego. </a:t>
                </a:r>
                <a:endParaRPr lang="pl-PL" dirty="0" smtClean="0"/>
              </a:p>
              <a:p>
                <a:pPr lvl="0"/>
                <a:r>
                  <a:rPr lang="pl-PL" dirty="0" smtClean="0"/>
                  <a:t>Lub bardziej matematycznie: procesy rzeczywiste powiększają entropię układu zawsze, procesy idealne zachodzą przy niezmiennej entropii układu, procesów w których entropia układu maleje – nie ma.</a:t>
                </a:r>
                <a:endParaRPr lang="pl-PL" dirty="0"/>
              </a:p>
              <a:p>
                <a:pPr lvl="0"/>
                <a:r>
                  <a:rPr lang="pl-PL" dirty="0"/>
                  <a:t>Ciała mają zdolność akumulacji ciepła, która jest scharakteryzowane przez </a:t>
                </a:r>
                <a:r>
                  <a:rPr lang="pl-PL" dirty="0" smtClean="0"/>
                  <a:t> wielkość  fizyczną tzw</a:t>
                </a:r>
                <a:r>
                  <a:rPr lang="pl-PL" dirty="0"/>
                  <a:t>. ciepło właściwe c. Ilość zakumulowanego ciepła Q w ciele o masie m, w którym zaobserwowane zmianę temperatury o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∆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pl-PL" dirty="0"/>
                  <a:t> oblicza się najprościej jako: </a:t>
                </a:r>
                <a14:m>
                  <m:oMath xmlns:m="http://schemas.openxmlformats.org/officeDocument/2006/math">
                    <m:r>
                      <a:rPr lang="pl-PL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𝑚𝑐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∆ </m:t>
                    </m:r>
                    <m:r>
                      <a:rPr lang="pl-PL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pl-PL" dirty="0" smtClean="0"/>
              </a:p>
              <a:p>
                <a:pPr marL="0" lvl="0" indent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pl-PL" dirty="0" smtClean="0"/>
                  <a:t>Strumień ciepła  jest ilość ciepła przepływająca przez powierzchnie w jakimś czasie . Mierzona  jest w W=J/s. Gęstość strumienia ciepła </a:t>
                </a:r>
                <a:r>
                  <a:rPr kumimoji="0" lang="pl-PL" altLang="pl-PL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jest to iloraz strumienia</a:t>
                </a:r>
                <a:r>
                  <a:rPr kumimoji="0" lang="pl-PL" altLang="pl-PL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ciepła i powierzchni A, </a:t>
                </a:r>
                <a:r>
                  <a:rPr lang="pl-PL" altLang="pl-PL" baseline="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przez</a:t>
                </a:r>
                <a:r>
                  <a:rPr lang="pl-PL" altLang="pl-PL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którą on przepływa. Oznaczenia  na dole:</a:t>
                </a:r>
                <a:endParaRPr kumimoji="0" lang="pl-PL" altLang="pl-PL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lvl="0" indent="0">
                  <a:buNone/>
                </a:pPr>
                <a:endParaRPr lang="pl-PL" dirty="0" smtClean="0"/>
              </a:p>
              <a:p>
                <a:pPr lvl="0"/>
                <a:endParaRPr lang="pl-PL" dirty="0"/>
              </a:p>
            </p:txBody>
          </p:sp>
        </mc:Choice>
        <mc:Fallback xmlns="">
          <p:sp>
            <p:nvSpPr>
              <p:cNvPr id="3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7430" y="1825626"/>
                <a:ext cx="10200069" cy="4060020"/>
              </a:xfrm>
              <a:blipFill rotWithShape="0">
                <a:blip r:embed="rId3"/>
                <a:stretch>
                  <a:fillRect l="-239" t="-1652" r="-35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284973"/>
              </p:ext>
            </p:extLst>
          </p:nvPr>
        </p:nvGraphicFramePr>
        <p:xfrm>
          <a:off x="1339403" y="5525284"/>
          <a:ext cx="16287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r:id="rId4" imgW="1625600" imgH="990600" progId="Equation.3">
                  <p:embed/>
                </p:oleObj>
              </mc:Choice>
              <mc:Fallback>
                <p:oleObj r:id="rId4" imgW="1625600" imgH="990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403" y="5525284"/>
                        <a:ext cx="162877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73608"/>
              </p:ext>
            </p:extLst>
          </p:nvPr>
        </p:nvGraphicFramePr>
        <p:xfrm>
          <a:off x="4610637" y="5885646"/>
          <a:ext cx="10001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r:id="rId6" imgW="1002865" imgH="507780" progId="Equation.3">
                  <p:embed/>
                </p:oleObj>
              </mc:Choice>
              <mc:Fallback>
                <p:oleObj r:id="rId6" imgW="1002865" imgH="507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637" y="5885646"/>
                        <a:ext cx="1000125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81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7455"/>
          </a:xfrm>
        </p:spPr>
        <p:txBody>
          <a:bodyPr>
            <a:normAutofit fontScale="90000"/>
          </a:bodyPr>
          <a:lstStyle/>
          <a:p>
            <a:r>
              <a:rPr lang="pl-PL" dirty="0"/>
              <a:t>Przykłady zadań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3" y="833370"/>
            <a:ext cx="6938493" cy="20580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13" y="2891398"/>
            <a:ext cx="1457527" cy="235916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833" y="2891398"/>
            <a:ext cx="4231783" cy="29022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886" y="665048"/>
            <a:ext cx="4066907" cy="22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8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3213"/>
          </a:xfrm>
        </p:spPr>
        <p:txBody>
          <a:bodyPr>
            <a:normAutofit fontScale="90000"/>
          </a:bodyPr>
          <a:lstStyle/>
          <a:p>
            <a:r>
              <a:rPr lang="pl-PL" dirty="0"/>
              <a:t>Przykłady zadań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852220"/>
            <a:ext cx="6490069" cy="32303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94" y="852220"/>
            <a:ext cx="54578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1078" y="12179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Wymiana Ciepła i Masy</a:t>
            </a:r>
            <a:br>
              <a:rPr lang="pl-PL" sz="4000" dirty="0"/>
            </a:br>
            <a:r>
              <a:rPr lang="pl-PL" sz="4000" dirty="0"/>
              <a:t>  </a:t>
            </a:r>
            <a:r>
              <a:rPr lang="pl-PL" sz="4000" dirty="0" smtClean="0"/>
              <a:t> </a:t>
            </a:r>
            <a:r>
              <a:rPr lang="pl-PL" sz="4000" dirty="0"/>
              <a:t>Wykład </a:t>
            </a:r>
            <a:r>
              <a:rPr lang="pl-PL" sz="4000" dirty="0" smtClean="0"/>
              <a:t>3</a:t>
            </a:r>
            <a:endParaRPr lang="pl-PL" sz="4000" dirty="0"/>
          </a:p>
        </p:txBody>
      </p:sp>
      <p:sp>
        <p:nvSpPr>
          <p:cNvPr id="4" name="Prostokąt 3"/>
          <p:cNvSpPr/>
          <p:nvPr/>
        </p:nvSpPr>
        <p:spPr>
          <a:xfrm>
            <a:off x="2829060" y="249357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/>
              <a:t>  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Zagadnienia</a:t>
            </a:r>
            <a:br>
              <a:rPr lang="pl-PL" dirty="0"/>
            </a:br>
            <a:r>
              <a:rPr lang="pl-PL" dirty="0" smtClean="0"/>
              <a:t>pojęcie pręta prostego</a:t>
            </a:r>
          </a:p>
          <a:p>
            <a:pPr algn="ctr"/>
            <a:r>
              <a:rPr lang="pl-PL" dirty="0" smtClean="0"/>
              <a:t>Równanie różniczkowe przewodzenia ciepła w prętach prostych</a:t>
            </a:r>
          </a:p>
          <a:p>
            <a:pPr algn="ctr"/>
            <a:r>
              <a:rPr lang="pl-PL" dirty="0" smtClean="0"/>
              <a:t>Warunki brzegowe</a:t>
            </a:r>
          </a:p>
          <a:p>
            <a:pPr algn="ctr"/>
            <a:r>
              <a:rPr lang="pl-PL" dirty="0" smtClean="0"/>
              <a:t>Przenoszenie ciepła  w prętach prostych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143500" y="3536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3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3" y="577516"/>
            <a:ext cx="5848630" cy="49184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966" y="577516"/>
            <a:ext cx="5534025" cy="11906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760" y="1992228"/>
            <a:ext cx="5602524" cy="27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16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857"/>
            <a:ext cx="5067300" cy="38004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3" y="374232"/>
            <a:ext cx="5534025" cy="119062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991" y="969544"/>
            <a:ext cx="31527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68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5" y="88900"/>
            <a:ext cx="10515600" cy="1325563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Rozwiązanie (ogólne) równania pręta prostego –rozkład temperatury w pręcie prostym</a:t>
            </a:r>
            <a:endParaRPr lang="pl-PL" sz="28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237" y="1981202"/>
            <a:ext cx="4867275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1319212"/>
            <a:ext cx="53340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0600" y="365126"/>
            <a:ext cx="10363200" cy="615950"/>
          </a:xfrm>
        </p:spPr>
        <p:txBody>
          <a:bodyPr>
            <a:normAutofit fontScale="90000"/>
          </a:bodyPr>
          <a:lstStyle/>
          <a:p>
            <a:r>
              <a:rPr lang="pl-PL" sz="2700" b="1" dirty="0"/>
              <a:t>Przypadki szczególne </a:t>
            </a:r>
            <a:r>
              <a:rPr lang="pl-PL" sz="2700" b="1" dirty="0" smtClean="0"/>
              <a:t>analitycznego rozwiązania równania pręta prostego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924" y="315438"/>
            <a:ext cx="3206750" cy="376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3183" y="1195388"/>
            <a:ext cx="4867275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161585"/>
            <a:ext cx="1571625" cy="8191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50" y="3414713"/>
            <a:ext cx="4324350" cy="35909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759620"/>
            <a:ext cx="28575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6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Strumień ciepła przewodzony pomiędzy przekrojami pręta prostego- różnica tych strumieni w przekrojach jest równa ilości ciepła oddawanego przez powierzchnię boczną pomiędzy tymi przekrojami ( prawo zachowania energii)</a:t>
            </a:r>
            <a:endParaRPr 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24050"/>
            <a:ext cx="5238750" cy="2571750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6190" y="1871978"/>
            <a:ext cx="5236207" cy="3548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210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300" y="581025"/>
            <a:ext cx="3810000" cy="1031875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Strumień ciepła oddawany </a:t>
            </a:r>
            <a:br>
              <a:rPr lang="pl-PL" sz="2400" b="1" dirty="0" smtClean="0"/>
            </a:br>
            <a:r>
              <a:rPr lang="pl-PL" sz="2400" b="1" dirty="0" smtClean="0"/>
              <a:t>przez powierzchnie boczną</a:t>
            </a:r>
            <a:br>
              <a:rPr lang="pl-PL" sz="2400" b="1" dirty="0" smtClean="0"/>
            </a:br>
            <a:r>
              <a:rPr lang="pl-PL" sz="2400" b="1" dirty="0" smtClean="0"/>
              <a:t> pręta prostego</a:t>
            </a:r>
            <a:br>
              <a:rPr lang="pl-PL" sz="2400" b="1" dirty="0" smtClean="0"/>
            </a:br>
            <a:r>
              <a:rPr lang="pl-PL" sz="2400" b="1" dirty="0" smtClean="0"/>
              <a:t>izolowanego na końcu:</a:t>
            </a:r>
            <a:endParaRPr lang="pl-PL" sz="24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0601" y="1168399"/>
            <a:ext cx="6476998" cy="41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7471" y="606425"/>
            <a:ext cx="4173458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200" y="4505325"/>
            <a:ext cx="4563528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2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2000"/>
            <a:ext cx="9639300" cy="6095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48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392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800" b="1" dirty="0"/>
              <a:t>WARUNEK PRZEPŁYWU </a:t>
            </a:r>
            <a:r>
              <a:rPr lang="pl-PL" sz="1800" b="1" dirty="0" smtClean="0"/>
              <a:t>CIEPŁA</a:t>
            </a:r>
            <a:r>
              <a:rPr lang="pl-PL" sz="1300" b="1" dirty="0" smtClean="0"/>
              <a:t/>
            </a:r>
            <a:br>
              <a:rPr lang="pl-PL" sz="1300" b="1" dirty="0" smtClean="0"/>
            </a:br>
            <a:r>
              <a:rPr lang="pl-PL" sz="1300" dirty="0"/>
              <a:t/>
            </a:r>
            <a:br>
              <a:rPr lang="pl-PL" sz="1300" dirty="0"/>
            </a:br>
            <a:r>
              <a:rPr lang="pl-PL" sz="1600" dirty="0"/>
              <a:t>Warunkiem niezbędnym do przepływu ciepła  jest istnienie różnicy temperatur pomiędzy ciałami lub obszarami w ciele ( analogicznie jest w przypadku różnicy ciśnień generującej przepływ płynu, lub różnicy potencjału – przepływ prądu elektrycznego</a:t>
            </a:r>
            <a:r>
              <a:rPr lang="pl-PL" sz="1600" dirty="0" smtClean="0"/>
              <a:t>)</a:t>
            </a:r>
            <a:br>
              <a:rPr lang="pl-PL" sz="1600" dirty="0" smtClean="0"/>
            </a:b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b="1" dirty="0"/>
              <a:t>POLE </a:t>
            </a:r>
            <a:r>
              <a:rPr lang="pl-PL" sz="1600" b="1" dirty="0" smtClean="0"/>
              <a:t>TEMPERATUR</a:t>
            </a:r>
            <a:r>
              <a:rPr lang="pl-PL" sz="1600" b="1" dirty="0"/>
              <a:t>Y</a:t>
            </a:r>
            <a:r>
              <a:rPr lang="pl-PL" sz="1200" b="1" dirty="0"/>
              <a:t/>
            </a:r>
            <a:br>
              <a:rPr lang="pl-PL" sz="1200" b="1" dirty="0"/>
            </a:br>
            <a:endParaRPr lang="pl-PL" sz="1300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05307" y="42772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2" name="Łącznik prosty 41"/>
          <p:cNvCxnSpPr>
            <a:cxnSpLocks noChangeShapeType="1"/>
          </p:cNvCxnSpPr>
          <p:nvPr/>
        </p:nvCxnSpPr>
        <p:spPr bwMode="auto">
          <a:xfrm flipV="1">
            <a:off x="1187450" y="2022739"/>
            <a:ext cx="0" cy="160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Łącznik prosty 42"/>
          <p:cNvCxnSpPr>
            <a:cxnSpLocks noChangeShapeType="1"/>
          </p:cNvCxnSpPr>
          <p:nvPr/>
        </p:nvCxnSpPr>
        <p:spPr bwMode="auto">
          <a:xfrm>
            <a:off x="1183640" y="3645799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Łącznik prosty 43"/>
          <p:cNvCxnSpPr>
            <a:cxnSpLocks noChangeShapeType="1"/>
          </p:cNvCxnSpPr>
          <p:nvPr/>
        </p:nvCxnSpPr>
        <p:spPr bwMode="auto">
          <a:xfrm flipH="1">
            <a:off x="840740" y="3638296"/>
            <a:ext cx="342900" cy="34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Dowolny kształt 44" descr="Mała szachownica"/>
          <p:cNvSpPr>
            <a:spLocks/>
          </p:cNvSpPr>
          <p:nvPr/>
        </p:nvSpPr>
        <p:spPr bwMode="auto">
          <a:xfrm>
            <a:off x="1371600" y="2114688"/>
            <a:ext cx="1581150" cy="1143000"/>
          </a:xfrm>
          <a:custGeom>
            <a:avLst/>
            <a:gdLst>
              <a:gd name="T0" fmla="*/ 90 w 2490"/>
              <a:gd name="T1" fmla="*/ 1260 h 1800"/>
              <a:gd name="T2" fmla="*/ 90 w 2490"/>
              <a:gd name="T3" fmla="*/ 900 h 1800"/>
              <a:gd name="T4" fmla="*/ 450 w 2490"/>
              <a:gd name="T5" fmla="*/ 540 h 1800"/>
              <a:gd name="T6" fmla="*/ 450 w 2490"/>
              <a:gd name="T7" fmla="*/ 180 h 1800"/>
              <a:gd name="T8" fmla="*/ 810 w 2490"/>
              <a:gd name="T9" fmla="*/ 0 h 1800"/>
              <a:gd name="T10" fmla="*/ 1350 w 2490"/>
              <a:gd name="T11" fmla="*/ 180 h 1800"/>
              <a:gd name="T12" fmla="*/ 1710 w 2490"/>
              <a:gd name="T13" fmla="*/ 180 h 1800"/>
              <a:gd name="T14" fmla="*/ 1890 w 2490"/>
              <a:gd name="T15" fmla="*/ 360 h 1800"/>
              <a:gd name="T16" fmla="*/ 2070 w 2490"/>
              <a:gd name="T17" fmla="*/ 540 h 1800"/>
              <a:gd name="T18" fmla="*/ 2430 w 2490"/>
              <a:gd name="T19" fmla="*/ 540 h 1800"/>
              <a:gd name="T20" fmla="*/ 2430 w 2490"/>
              <a:gd name="T21" fmla="*/ 1080 h 1800"/>
              <a:gd name="T22" fmla="*/ 2070 w 2490"/>
              <a:gd name="T23" fmla="*/ 1260 h 1800"/>
              <a:gd name="T24" fmla="*/ 2070 w 2490"/>
              <a:gd name="T25" fmla="*/ 1440 h 1800"/>
              <a:gd name="T26" fmla="*/ 1710 w 2490"/>
              <a:gd name="T27" fmla="*/ 1620 h 1800"/>
              <a:gd name="T28" fmla="*/ 1350 w 2490"/>
              <a:gd name="T29" fmla="*/ 1800 h 1800"/>
              <a:gd name="T30" fmla="*/ 990 w 2490"/>
              <a:gd name="T31" fmla="*/ 1620 h 1800"/>
              <a:gd name="T32" fmla="*/ 630 w 2490"/>
              <a:gd name="T33" fmla="*/ 1620 h 1800"/>
              <a:gd name="T34" fmla="*/ 90 w 2490"/>
              <a:gd name="T35" fmla="*/ 1620 h 1800"/>
              <a:gd name="T36" fmla="*/ 90 w 2490"/>
              <a:gd name="T37" fmla="*/ 1260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90" h="1800">
                <a:moveTo>
                  <a:pt x="90" y="1260"/>
                </a:moveTo>
                <a:cubicBezTo>
                  <a:pt x="90" y="1140"/>
                  <a:pt x="30" y="1020"/>
                  <a:pt x="90" y="900"/>
                </a:cubicBezTo>
                <a:cubicBezTo>
                  <a:pt x="150" y="780"/>
                  <a:pt x="390" y="660"/>
                  <a:pt x="450" y="540"/>
                </a:cubicBezTo>
                <a:cubicBezTo>
                  <a:pt x="510" y="420"/>
                  <a:pt x="390" y="270"/>
                  <a:pt x="450" y="180"/>
                </a:cubicBezTo>
                <a:cubicBezTo>
                  <a:pt x="510" y="90"/>
                  <a:pt x="660" y="0"/>
                  <a:pt x="810" y="0"/>
                </a:cubicBezTo>
                <a:cubicBezTo>
                  <a:pt x="960" y="0"/>
                  <a:pt x="1200" y="150"/>
                  <a:pt x="1350" y="180"/>
                </a:cubicBezTo>
                <a:cubicBezTo>
                  <a:pt x="1500" y="210"/>
                  <a:pt x="1620" y="150"/>
                  <a:pt x="1710" y="180"/>
                </a:cubicBezTo>
                <a:cubicBezTo>
                  <a:pt x="1800" y="210"/>
                  <a:pt x="1830" y="300"/>
                  <a:pt x="1890" y="360"/>
                </a:cubicBezTo>
                <a:cubicBezTo>
                  <a:pt x="1950" y="420"/>
                  <a:pt x="1980" y="510"/>
                  <a:pt x="2070" y="540"/>
                </a:cubicBezTo>
                <a:cubicBezTo>
                  <a:pt x="2160" y="570"/>
                  <a:pt x="2370" y="450"/>
                  <a:pt x="2430" y="540"/>
                </a:cubicBezTo>
                <a:cubicBezTo>
                  <a:pt x="2490" y="630"/>
                  <a:pt x="2490" y="960"/>
                  <a:pt x="2430" y="1080"/>
                </a:cubicBezTo>
                <a:cubicBezTo>
                  <a:pt x="2370" y="1200"/>
                  <a:pt x="2130" y="1200"/>
                  <a:pt x="2070" y="1260"/>
                </a:cubicBezTo>
                <a:cubicBezTo>
                  <a:pt x="2010" y="1320"/>
                  <a:pt x="2130" y="1380"/>
                  <a:pt x="2070" y="1440"/>
                </a:cubicBezTo>
                <a:cubicBezTo>
                  <a:pt x="2010" y="1500"/>
                  <a:pt x="1830" y="1560"/>
                  <a:pt x="1710" y="1620"/>
                </a:cubicBezTo>
                <a:cubicBezTo>
                  <a:pt x="1590" y="1680"/>
                  <a:pt x="1470" y="1800"/>
                  <a:pt x="1350" y="1800"/>
                </a:cubicBezTo>
                <a:cubicBezTo>
                  <a:pt x="1230" y="1800"/>
                  <a:pt x="1110" y="1650"/>
                  <a:pt x="990" y="1620"/>
                </a:cubicBezTo>
                <a:cubicBezTo>
                  <a:pt x="870" y="1590"/>
                  <a:pt x="780" y="1620"/>
                  <a:pt x="630" y="1620"/>
                </a:cubicBezTo>
                <a:cubicBezTo>
                  <a:pt x="480" y="1620"/>
                  <a:pt x="180" y="1680"/>
                  <a:pt x="90" y="1620"/>
                </a:cubicBezTo>
                <a:cubicBezTo>
                  <a:pt x="0" y="1560"/>
                  <a:pt x="90" y="1380"/>
                  <a:pt x="90" y="1260"/>
                </a:cubicBezTo>
                <a:close/>
              </a:path>
            </a:pathLst>
          </a:custGeom>
          <a:pattFill prst="smCheck">
            <a:fgClr>
              <a:srgbClr val="FFFF00"/>
            </a:fgClr>
            <a:bgClr>
              <a:srgbClr val="FFFFFF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596846" y="2041832"/>
            <a:ext cx="83068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z                                                  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75629" y="2496475"/>
            <a:ext cx="3251211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   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  T=f(</a:t>
            </a:r>
            <a:r>
              <a:rPr kumimoji="0" lang="pl-PL" altLang="pl-PL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x,y,z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y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x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8" name="Obiek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590438"/>
              </p:ext>
            </p:extLst>
          </p:nvPr>
        </p:nvGraphicFramePr>
        <p:xfrm>
          <a:off x="5115386" y="2550100"/>
          <a:ext cx="4953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" r:id="rId3" imgW="495085" imgH="393529" progId="Equation.3">
                  <p:embed/>
                </p:oleObj>
              </mc:Choice>
              <mc:Fallback>
                <p:oleObj r:id="rId3" imgW="495085" imgH="393529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386" y="2550100"/>
                        <a:ext cx="495300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i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571862"/>
              </p:ext>
            </p:extLst>
          </p:nvPr>
        </p:nvGraphicFramePr>
        <p:xfrm>
          <a:off x="5100033" y="3069863"/>
          <a:ext cx="4953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" r:id="rId5" imgW="495085" imgH="393529" progId="Equation.3">
                  <p:embed/>
                </p:oleObj>
              </mc:Choice>
              <mc:Fallback>
                <p:oleObj r:id="rId5" imgW="495085" imgH="393529" progId="Equation.3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033" y="3069863"/>
                        <a:ext cx="495300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078454" y="1386300"/>
            <a:ext cx="6787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Pole temperatury to funkcja, która mówi, że: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każdemu punktowi tego ciała jest przypisana temperatura, która może zmieniać się 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czasem i położeniem. Czasami ze względu na sposób zmiany temperatury  w danym obszarze w czasie wprowadza się dodatkowe jego określenia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: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6096000" y="2565659"/>
            <a:ext cx="36318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to pole jest stacjonarne, ustalone;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5953692" y="3027324"/>
            <a:ext cx="5911929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to pole jest nieustalone, zmienne w czasie;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pole temperaturowe zależy tylko od jednej zmiennej to jest to pole jednowymiarowe, liniowe,</a:t>
            </a:r>
            <a:r>
              <a:rPr kumimoji="0" lang="pl-PL" alt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odróżnieniu od pól trójwymiarowych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Prostokąt 62"/>
          <p:cNvSpPr/>
          <p:nvPr/>
        </p:nvSpPr>
        <p:spPr>
          <a:xfrm>
            <a:off x="596846" y="4386300"/>
            <a:ext cx="11268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ciele można wyznaczyć powierzchnie o jednakowych temperaturach – </a:t>
            </a:r>
            <a:r>
              <a:rPr lang="pl-PL" sz="1400" b="1" i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powierzchnie izotermiczne</a:t>
            </a: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pole jest dwuwymiarowe, powierzchnie są jednowymiarowe. </a:t>
            </a:r>
            <a:r>
              <a:rPr lang="pl-PL" sz="1400" dirty="0"/>
              <a:t>Powierzchnie izotermiczne są rozłączne, nie mogą się przecinać, bo wtedy temperatura w punkcie przecięcia byłaby nieokreślona</a:t>
            </a:r>
            <a:r>
              <a:rPr lang="pl-PL" dirty="0"/>
              <a:t>.</a:t>
            </a:r>
          </a:p>
          <a:p>
            <a:pPr>
              <a:spcAft>
                <a:spcPts val="0"/>
              </a:spcAf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Prostokąt 63"/>
          <p:cNvSpPr/>
          <p:nvPr/>
        </p:nvSpPr>
        <p:spPr>
          <a:xfrm>
            <a:off x="472019" y="5210997"/>
            <a:ext cx="11247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Temperatura jest skalarem. Polu skalarnemu można przypisać pole gradientu temperatury i wtedy jest to wielkość wektorowa: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675629" y="58333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0" name="Obiek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13338"/>
              </p:ext>
            </p:extLst>
          </p:nvPr>
        </p:nvGraphicFramePr>
        <p:xfrm>
          <a:off x="675629" y="5833313"/>
          <a:ext cx="27813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" r:id="rId7" imgW="2781300" imgH="431800" progId="Equation.3">
                  <p:embed/>
                </p:oleObj>
              </mc:Choice>
              <mc:Fallback>
                <p:oleObj r:id="rId7" imgW="2781300" imgH="431800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29" y="5833313"/>
                        <a:ext cx="2781300" cy="428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Prostokąt 70"/>
          <p:cNvSpPr/>
          <p:nvPr/>
        </p:nvSpPr>
        <p:spPr>
          <a:xfrm>
            <a:off x="3983752" y="5555792"/>
            <a:ext cx="78818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pl-PL" sz="1400" b="1" i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Gradient temperatury</a:t>
            </a:r>
            <a:r>
              <a:rPr lang="pl-PL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pokazuje jak zmienia się w przestrzeni dana wielkość (przyrost temperatury na jednostkę długości).Dodatnia wartość gradientu temperatury oznacza wzrost temperatury. Ujemna wartość gradientu oznacza spadek temperatury.</a:t>
            </a:r>
          </a:p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pl-PL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pola nieustalonego gradient temperatury jest zmienny w czasie.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69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017" y="19363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                   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Wymiana </a:t>
            </a:r>
            <a:r>
              <a:rPr lang="pl-PL" dirty="0"/>
              <a:t>Ciepła i Masy</a:t>
            </a:r>
            <a:br>
              <a:rPr lang="pl-PL" dirty="0"/>
            </a:br>
            <a:r>
              <a:rPr lang="pl-PL" dirty="0" smtClean="0"/>
              <a:t>                  Wykład 4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/>
              <a:t>Zagadnienia</a:t>
            </a:r>
            <a:br>
              <a:rPr lang="pl-PL" sz="2200" dirty="0" smtClean="0"/>
            </a:br>
            <a:r>
              <a:rPr lang="pl-PL" sz="2200" dirty="0" smtClean="0"/>
              <a:t>Pojęcie żebra prostokątnego i okrągłego</a:t>
            </a:r>
            <a:br>
              <a:rPr lang="pl-PL" sz="2200" dirty="0" smtClean="0"/>
            </a:br>
            <a:r>
              <a:rPr lang="pl-PL" sz="2200" dirty="0" smtClean="0"/>
              <a:t>Strumień ciepła oddawany przez żebro i powierzchnię ożebrowaną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Złożony przypadek przepływu ciepła – przenikanie przez ściankę </a:t>
            </a:r>
            <a:r>
              <a:rPr lang="pl-PL" sz="2200" dirty="0" smtClean="0"/>
              <a:t>ożebrowaną dwustronnie w </a:t>
            </a:r>
            <a:r>
              <a:rPr lang="pl-PL" sz="2200" dirty="0"/>
              <a:t>warunkach </a:t>
            </a:r>
            <a:r>
              <a:rPr lang="pl-PL" sz="2200" dirty="0" smtClean="0"/>
              <a:t>ustalonych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552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4" y="-67190"/>
            <a:ext cx="4290755" cy="422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28" y="4069365"/>
            <a:ext cx="3936528" cy="25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21" y="318218"/>
            <a:ext cx="51816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92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57163"/>
            <a:ext cx="46386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996" y="3715555"/>
            <a:ext cx="4867275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23" y="0"/>
            <a:ext cx="5385148" cy="37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5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7616" y="1905693"/>
            <a:ext cx="4858385" cy="2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50" y="126105"/>
            <a:ext cx="5162550" cy="3238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150" y="3364605"/>
            <a:ext cx="52006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91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73" y="339345"/>
            <a:ext cx="5124450" cy="22383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5" y="445529"/>
            <a:ext cx="3905250" cy="38290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6" y="4452401"/>
            <a:ext cx="5800725" cy="15335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041" y="3884524"/>
            <a:ext cx="46672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4" y="206461"/>
            <a:ext cx="6551833" cy="64661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1969874"/>
            <a:ext cx="5657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49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689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Mapy myśli – żebra / samodzielne przygotowanie/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47" y="1009263"/>
            <a:ext cx="5800725" cy="36861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72" y="3468645"/>
            <a:ext cx="6096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4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017" y="19363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                  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                Wymiana </a:t>
            </a:r>
            <a:r>
              <a:rPr lang="pl-PL" dirty="0"/>
              <a:t>Ciepła i Masy</a:t>
            </a:r>
            <a:br>
              <a:rPr lang="pl-PL" dirty="0"/>
            </a:br>
            <a:r>
              <a:rPr lang="pl-PL" dirty="0" smtClean="0"/>
              <a:t>  Wykład 5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/>
              <a:t>Zagadnienia</a:t>
            </a:r>
            <a:br>
              <a:rPr lang="pl-PL" sz="2200" dirty="0" smtClean="0"/>
            </a:br>
            <a:r>
              <a:rPr lang="pl-PL" sz="2000" dirty="0"/>
              <a:t>Konwekcja –podział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Podstawowe </a:t>
            </a:r>
            <a:r>
              <a:rPr lang="pl-PL" sz="2000" dirty="0"/>
              <a:t>równania,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Analiza </a:t>
            </a:r>
            <a:r>
              <a:rPr lang="pl-PL" sz="2000" dirty="0"/>
              <a:t>wymiarowa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Konwekcja naturalna </a:t>
            </a:r>
            <a:r>
              <a:rPr lang="pl-PL" sz="2000" dirty="0"/>
              <a:t>bez zmiany fazy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767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7" y="5046572"/>
            <a:ext cx="5906292" cy="15345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20" y="1011729"/>
            <a:ext cx="5172075" cy="4448175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7694141" y="1851859"/>
            <a:ext cx="16475" cy="1383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055"/>
            <a:ext cx="65817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3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700271" y="24672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Zastosowanie aparatu analizy  wymiarowej do  określenia równania uogólnionego  dla ruchu </a:t>
            </a:r>
            <a:r>
              <a:rPr lang="pl-P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wymuszonego</a:t>
            </a:r>
          </a:p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</a:t>
            </a: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temperatury</a:t>
            </a:r>
            <a:r>
              <a:rPr lang="pl-PL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temperatury</a:t>
            </a:r>
            <a:r>
              <a:rPr lang="pl-P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8" y="893057"/>
            <a:ext cx="6248106" cy="590315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296" y="951933"/>
            <a:ext cx="56959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9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10117" y="401271"/>
            <a:ext cx="6933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pl-PL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PODSTAWOWE  SPOSOBY WYMIANY CIEPŁA POMIĘDZY CIAŁAMI</a:t>
            </a:r>
            <a:endParaRPr lang="pl-PL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457200" algn="l"/>
              </a:tabLst>
            </a:pP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23741" y="1047602"/>
            <a:ext cx="1117027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pl-PL" i="1" u="sng" dirty="0" smtClean="0"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Przewodzenie ciepła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zachodzi w obrębie jednego ciała, w którym istnieją różnice Charakterystyczne jest to , że w kierunku strumienia ciepła q nie ma makroskopowego ruchu substancji np. przewodzenie ciepła w ciałach stałych; inaczej </a:t>
            </a:r>
            <a:r>
              <a:rPr lang="pl-PL" i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kondukcja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Szybkość  rozchodzenia się ciepła tą drogą charakteryzujemy podając współczynnik przewodzenia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 [W/(</a:t>
            </a:r>
            <a:r>
              <a:rPr lang="pl-PL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mK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)]=[J/(</a:t>
            </a:r>
            <a:r>
              <a:rPr lang="pl-PL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msK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pl-PL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Przewodzenie opisuje prawo Fouriera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pl-PL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AutoNum type="arabicParenR" startAt="2"/>
              <a:tabLst>
                <a:tab pos="457200" algn="l"/>
              </a:tabLst>
            </a:pPr>
            <a:r>
              <a:rPr lang="pl-PL" i="1" u="sng" dirty="0" smtClean="0"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Unoszenie ciepła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(in. </a:t>
            </a:r>
            <a:r>
              <a:rPr lang="pl-PL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konwekcja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 –. Ruch ciepła odbywa się w taki sposób, że cząsteczki przemieszczają się w jakimś kierunku, stykają się np. z powierzchnią i oddają jej ciepło. Ciepło jest zatem przenoszone mechanicznie przez prądy czynnika (zjawisko ruchów konwekcyjnych).  Zjawisko komplikuje się ponieważ w pobliżu przegród stałych, w obszarze tzw. warstwy przyściennej omawiane prądy zanikają, w przypadku warstwy przyściennej obserwujemy  przewodzenie ciepła, pomimo medium które jest płynne.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Konwekcję opisuje prawo Newtona.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i="1" dirty="0" smtClean="0"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3)   </a:t>
            </a:r>
            <a:r>
              <a:rPr lang="pl-PL" i="1" u="sng" dirty="0" smtClean="0"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Promieniowanie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pl-PL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radiacja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 – przenoszenie ciepła drogą fal elektromagnetycznych; fale elektromagnetyczne do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przemieszczania się nie potrzebują ośrodka materialnego, mogą rozchodzić się w próżni. Promieniowanie opisują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prawa Plancka, </a:t>
            </a:r>
            <a:r>
              <a:rPr lang="pl-PL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Stefana-Boltzmana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Kirchoffa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Lamberta. Ilość ciepła wymieniana na tej drodze pomiędzy dwoma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ciałami zależy od różnicy ich   4-ch potęg  temperatur bezwzględnych ( w niektórych przypadkach wykładnik jest   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inny) </a:t>
            </a:r>
          </a:p>
          <a:p>
            <a:pPr lvl="0">
              <a:spcAft>
                <a:spcPts val="0"/>
              </a:spcAft>
              <a:tabLst>
                <a:tab pos="457200" algn="l"/>
              </a:tabLst>
            </a:pP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58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062" y="-54265"/>
            <a:ext cx="10855817" cy="510638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Konwekcja swobodna </a:t>
            </a:r>
            <a:r>
              <a:rPr lang="pl-PL" sz="2000" dirty="0"/>
              <a:t>ruch płynu wywołany jest </a:t>
            </a:r>
            <a:r>
              <a:rPr lang="pl-PL" sz="2000" dirty="0" smtClean="0"/>
              <a:t>wpływem </a:t>
            </a:r>
            <a:r>
              <a:rPr lang="pl-PL" sz="2000" dirty="0"/>
              <a:t>rozszerzalności termicznej i siłami grawitacji </a:t>
            </a:r>
            <a:r>
              <a:rPr lang="pl-PL" sz="2000" b="1" dirty="0" smtClean="0"/>
              <a:t> </a:t>
            </a:r>
            <a:endParaRPr lang="pl-PL" sz="2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077" y="1386402"/>
            <a:ext cx="3638550" cy="23241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104" y="4895850"/>
            <a:ext cx="5057775" cy="19621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348" y="895596"/>
            <a:ext cx="52006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85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16712"/>
          </a:xfrm>
        </p:spPr>
        <p:txBody>
          <a:bodyPr/>
          <a:lstStyle/>
          <a:p>
            <a:pPr algn="ctr"/>
            <a:r>
              <a:rPr lang="pl-PL" dirty="0" smtClean="0"/>
              <a:t>            Wymiana </a:t>
            </a:r>
            <a:r>
              <a:rPr lang="pl-PL" dirty="0"/>
              <a:t>Ciepła i Masy</a:t>
            </a:r>
            <a:br>
              <a:rPr lang="pl-PL" dirty="0"/>
            </a:br>
            <a:r>
              <a:rPr lang="pl-PL" dirty="0"/>
              <a:t>     </a:t>
            </a:r>
            <a:r>
              <a:rPr lang="pl-PL" dirty="0" smtClean="0"/>
              <a:t> </a:t>
            </a:r>
            <a:r>
              <a:rPr lang="pl-PL" dirty="0"/>
              <a:t>Wykład </a:t>
            </a:r>
            <a:r>
              <a:rPr lang="pl-PL" dirty="0" smtClean="0"/>
              <a:t>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sz="3200" dirty="0" smtClean="0"/>
              <a:t>Zagadnienia</a:t>
            </a:r>
          </a:p>
          <a:p>
            <a:pPr marL="0" indent="0" algn="ctr">
              <a:buNone/>
            </a:pPr>
            <a:r>
              <a:rPr lang="pl-PL" sz="3200" dirty="0"/>
              <a:t/>
            </a:r>
            <a:br>
              <a:rPr lang="pl-PL" sz="3200" dirty="0"/>
            </a:br>
            <a:r>
              <a:rPr lang="pl-PL" dirty="0">
                <a:solidFill>
                  <a:srgbClr val="000000"/>
                </a:solidFill>
                <a:latin typeface="TimesNewRomanPSMT"/>
              </a:rPr>
              <a:t>Konwekcja wymuszona bez zmiany fazy. </a:t>
            </a:r>
            <a:endParaRPr lang="pl-PL" dirty="0" smtClean="0">
              <a:solidFill>
                <a:srgbClr val="000000"/>
              </a:solidFill>
              <a:latin typeface="TimesNewRomanPSMT"/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000000"/>
                </a:solidFill>
                <a:latin typeface="TimesNewRomanPSMT"/>
              </a:rPr>
              <a:t>Konwekcja </a:t>
            </a:r>
            <a:r>
              <a:rPr lang="pl-PL" dirty="0">
                <a:solidFill>
                  <a:srgbClr val="000000"/>
                </a:solidFill>
                <a:latin typeface="TimesNewRomanPSMT"/>
              </a:rPr>
              <a:t>ze zmianą fazy (wrzenie, skraplanie)</a:t>
            </a:r>
            <a:endParaRPr lang="pl-PL" dirty="0"/>
          </a:p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7914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4036709"/>
              </p:ext>
            </p:extLst>
          </p:nvPr>
        </p:nvGraphicFramePr>
        <p:xfrm>
          <a:off x="437883" y="365125"/>
          <a:ext cx="11281892" cy="592428"/>
        </p:xfrm>
        <a:graphic>
          <a:graphicData uri="http://schemas.openxmlformats.org/drawingml/2006/table">
            <a:tbl>
              <a:tblPr/>
              <a:tblGrid>
                <a:gridCol w="11281892"/>
              </a:tblGrid>
              <a:tr h="592428">
                <a:tc>
                  <a:txBody>
                    <a:bodyPr/>
                    <a:lstStyle/>
                    <a:p>
                      <a:r>
                        <a:rPr lang="pl-PL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Konwekcja wymuszona bez zmiany fazy. Konwekcja ze zmianą </a:t>
                      </a:r>
                      <a:r>
                        <a:rPr lang="pl-PL" sz="20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fazy</a:t>
                      </a:r>
                      <a:r>
                        <a:rPr lang="pl-PL" sz="2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 </a:t>
                      </a:r>
                      <a:r>
                        <a:rPr lang="pl-PL" sz="2000" b="0" i="0" dirty="0" smtClean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(wrzenie</a:t>
                      </a:r>
                      <a:r>
                        <a:rPr lang="pl-PL" sz="2000" b="0" i="0" dirty="0">
                          <a:solidFill>
                            <a:srgbClr val="000000"/>
                          </a:solidFill>
                          <a:effectLst/>
                          <a:latin typeface="TimesNewRomanPSMT"/>
                        </a:rPr>
                        <a:t>, skraplanie)</a:t>
                      </a:r>
                      <a:endParaRPr lang="pl-PL" sz="20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06" y="2004274"/>
            <a:ext cx="5029200" cy="5143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5" y="784621"/>
            <a:ext cx="3902067" cy="25598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3" y="3344437"/>
            <a:ext cx="4414203" cy="31553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538" y="2614098"/>
            <a:ext cx="54673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96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9225" y="203201"/>
            <a:ext cx="5276850" cy="415924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Konwekcja wymuszona bez zmiany fazy</a:t>
            </a:r>
            <a:endParaRPr lang="pl-PL" sz="2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84079" y="-222225"/>
            <a:ext cx="5854733" cy="78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29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00224" y="365126"/>
            <a:ext cx="2057401" cy="387350"/>
          </a:xfrm>
        </p:spPr>
        <p:txBody>
          <a:bodyPr>
            <a:normAutofit/>
          </a:bodyPr>
          <a:lstStyle/>
          <a:p>
            <a:r>
              <a:rPr lang="pl-PL" sz="1800" b="1" dirty="0" smtClean="0"/>
              <a:t>Dane pomocnicze</a:t>
            </a:r>
            <a:endParaRPr lang="pl-PL" sz="1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30350" y="-381690"/>
            <a:ext cx="5129225" cy="787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41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435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Dane pomocnicze</a:t>
            </a:r>
            <a:endParaRPr lang="pl-PL" sz="2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57167" y="345935"/>
            <a:ext cx="4333875" cy="59531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83843" y="594230"/>
            <a:ext cx="3951569" cy="5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07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81" y="0"/>
            <a:ext cx="10516638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22422" y="59559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http://home.agh.edu.pl/~siwek/Maszyny_I_Urzadzenia_Energetyczne_2017/Z.5.%20Turbiny%20Gazowe/tablicetermo.pdf</a:t>
            </a:r>
          </a:p>
        </p:txBody>
      </p:sp>
    </p:spTree>
    <p:extLst>
      <p:ext uri="{BB962C8B-B14F-4D97-AF65-F5344CB8AC3E}">
        <p14:creationId xmlns:p14="http://schemas.microsoft.com/office/powerpoint/2010/main" val="790306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 fontScale="90000"/>
          </a:bodyPr>
          <a:lstStyle/>
          <a:p>
            <a:r>
              <a:rPr lang="pl-PL" sz="1800" dirty="0" smtClean="0">
                <a:solidFill>
                  <a:srgbClr val="000000"/>
                </a:solidFill>
                <a:latin typeface="TimesNewRomanPSMT"/>
              </a:rPr>
              <a:t>Konwekcja </a:t>
            </a:r>
            <a:r>
              <a:rPr lang="pl-PL" sz="1800" dirty="0">
                <a:solidFill>
                  <a:srgbClr val="000000"/>
                </a:solidFill>
                <a:latin typeface="TimesNewRomanPSMT"/>
              </a:rPr>
              <a:t>ze zmianą fazy (wrzenie, skraplanie)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12003"/>
            <a:ext cx="3257282" cy="64599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486" y="5769090"/>
            <a:ext cx="1952625" cy="88582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649" y="4502265"/>
            <a:ext cx="3524250" cy="12668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537" y="136329"/>
            <a:ext cx="4401330" cy="382156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820066"/>
            <a:ext cx="4313323" cy="52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23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70" y="0"/>
            <a:ext cx="6285260" cy="6858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430530" y="8651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http://home.agh.edu.pl/~siwek/Maszyny_I_Urzadzenia_Energetyczne_2017/Z.5.%20Turbiny%20Gazowe/tablicetermo.pdf</a:t>
            </a:r>
          </a:p>
        </p:txBody>
      </p:sp>
    </p:spTree>
    <p:extLst>
      <p:ext uri="{BB962C8B-B14F-4D97-AF65-F5344CB8AC3E}">
        <p14:creationId xmlns:p14="http://schemas.microsoft.com/office/powerpoint/2010/main" val="3681780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017" y="19363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                   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Wymiana </a:t>
            </a:r>
            <a:r>
              <a:rPr lang="pl-PL" dirty="0"/>
              <a:t>Ciepła i Masy</a:t>
            </a:r>
            <a:br>
              <a:rPr lang="pl-PL" dirty="0"/>
            </a:br>
            <a:r>
              <a:rPr lang="pl-PL" dirty="0" smtClean="0"/>
              <a:t>                  Wykład </a:t>
            </a:r>
            <a:r>
              <a:rPr lang="pl-PL" dirty="0"/>
              <a:t>7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/>
              <a:t>Zagadnienia</a:t>
            </a:r>
            <a:br>
              <a:rPr lang="pl-PL" sz="2200" dirty="0" smtClean="0"/>
            </a:br>
            <a:r>
              <a:rPr lang="pl-PL" sz="2000" dirty="0" smtClean="0"/>
              <a:t>Podstawowe pojęcia i prawa promieniowania termicznego</a:t>
            </a:r>
            <a:br>
              <a:rPr lang="pl-PL" sz="2000" dirty="0" smtClean="0"/>
            </a:br>
            <a:r>
              <a:rPr lang="pl-PL" sz="2000" dirty="0" smtClean="0"/>
              <a:t>Przenoszenie ciepła pomiędzy powierzchniami rozdzielonymi ośrodkami przezroczystymi</a:t>
            </a:r>
            <a:br>
              <a:rPr lang="pl-PL" sz="2000" dirty="0" smtClean="0"/>
            </a:br>
            <a:r>
              <a:rPr lang="pl-PL" sz="2000" dirty="0" smtClean="0"/>
              <a:t>promieniowanie gazów, promieniowanie świecącego płomienia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143500" y="28654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20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583989"/>
              </p:ext>
            </p:extLst>
          </p:nvPr>
        </p:nvGraphicFramePr>
        <p:xfrm>
          <a:off x="6096000" y="1126902"/>
          <a:ext cx="84772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" r:id="rId3" imgW="850531" imgH="203112" progId="Equation.3">
                  <p:embed/>
                </p:oleObj>
              </mc:Choice>
              <mc:Fallback>
                <p:oleObj r:id="rId3" imgW="850531" imgH="20311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126902"/>
                        <a:ext cx="847725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259662"/>
              </p:ext>
            </p:extLst>
          </p:nvPr>
        </p:nvGraphicFramePr>
        <p:xfrm>
          <a:off x="404073" y="1538671"/>
          <a:ext cx="493779" cy="46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7" r:id="rId5" imgW="342751" imgH="393529" progId="Equation.3">
                  <p:embed/>
                </p:oleObj>
              </mc:Choice>
              <mc:Fallback>
                <p:oleObj r:id="rId5" imgW="342751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73" y="1538671"/>
                        <a:ext cx="493779" cy="4652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95601"/>
            <a:ext cx="6031459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Podstawowe prawa przenoszenia ciepła: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pl-PL" altLang="pl-PL" sz="1400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pl-PL" altLang="pl-PL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pl-PL" altLang="pl-PL" sz="1200" b="0" i="1" u="sng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1.Prawo Fouriera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gęstość strumienia ciepła q jest proporcjonalna do gradientu temperatury: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5359" y="1540488"/>
            <a:ext cx="11941282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l"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- współczynnik proporcjonalności, współczynnik przewodzenia ciepła,[W/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Jest to stała materiałowa, zależy od stanu materiału, zwykle od temperatury;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l"/>
            </a:pPr>
            <a:endParaRPr kumimoji="0" lang="pl-PL" altLang="pl-PL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Największa wartość 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mają metale, im lepszy przewodnik tym wyższa wartość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Największą wartość mają srebro, złoto, miedź. Metale w stanie ciekłym mają mniejsze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niż w stanie stałym.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Izolatory mają współczynnik przewodzenia mniejszy niż 1 W/(</a:t>
            </a:r>
            <a:r>
              <a:rPr lang="pl-PL" altLang="pl-PL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pl-PL" altLang="pl-P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Przykładowo styropian ma współczynnik przewodzenia na poziomie części setnych W/(</a:t>
            </a:r>
            <a:r>
              <a:rPr lang="pl-PL" altLang="pl-PL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pl-PL" altLang="pl-P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Zwiększenie gęstości izolatora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powoduje większą przewodność i </a:t>
            </a:r>
            <a:r>
              <a:rPr lang="pl-PL" altLang="pl-PL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własciwości</a:t>
            </a:r>
            <a:r>
              <a:rPr lang="pl-PL" altLang="pl-PL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izolacyjne spadają. </a:t>
            </a:r>
            <a:r>
              <a:rPr lang="pl-PL" altLang="pl-PL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zolatory, mają strukturę porowatą, duży udział gazu, np. dla styropianu rzędu setnych części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altLang="pl-PL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2365" y="2877642"/>
            <a:ext cx="84795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kumimoji="0" lang="pl-PL" alt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1200" b="0" i="1" u="sng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Prawo Newtona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mówi co dzieje się na brzegu ciała stałego i płynu; Strumień ciepła q jest proporcjonalny do różnicy temperatur;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Łącznik prosty 10"/>
          <p:cNvCxnSpPr>
            <a:cxnSpLocks noChangeShapeType="1"/>
          </p:cNvCxnSpPr>
          <p:nvPr/>
        </p:nvCxnSpPr>
        <p:spPr bwMode="auto">
          <a:xfrm flipH="1">
            <a:off x="2061827" y="4142202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Łącznik prosty 11"/>
          <p:cNvCxnSpPr>
            <a:cxnSpLocks noChangeShapeType="1"/>
          </p:cNvCxnSpPr>
          <p:nvPr/>
        </p:nvCxnSpPr>
        <p:spPr bwMode="auto">
          <a:xfrm flipH="1">
            <a:off x="2061827" y="4267932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Łącznik prosty 12"/>
          <p:cNvCxnSpPr>
            <a:cxnSpLocks noChangeShapeType="1"/>
          </p:cNvCxnSpPr>
          <p:nvPr/>
        </p:nvCxnSpPr>
        <p:spPr bwMode="auto">
          <a:xfrm flipH="1">
            <a:off x="2061827" y="4382867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Łącznik prosty 13"/>
          <p:cNvCxnSpPr>
            <a:cxnSpLocks noChangeShapeType="1"/>
          </p:cNvCxnSpPr>
          <p:nvPr/>
        </p:nvCxnSpPr>
        <p:spPr bwMode="auto">
          <a:xfrm flipH="1">
            <a:off x="2061827" y="4509232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Łącznik prosty 14"/>
          <p:cNvCxnSpPr>
            <a:cxnSpLocks noChangeShapeType="1"/>
          </p:cNvCxnSpPr>
          <p:nvPr/>
        </p:nvCxnSpPr>
        <p:spPr bwMode="auto">
          <a:xfrm flipH="1">
            <a:off x="2061827" y="4634962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Łącznik prosty 15"/>
          <p:cNvCxnSpPr>
            <a:cxnSpLocks noChangeShapeType="1"/>
          </p:cNvCxnSpPr>
          <p:nvPr/>
        </p:nvCxnSpPr>
        <p:spPr bwMode="auto">
          <a:xfrm flipH="1">
            <a:off x="2061827" y="4749897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Łącznik prosty 16"/>
          <p:cNvCxnSpPr>
            <a:cxnSpLocks noChangeShapeType="1"/>
          </p:cNvCxnSpPr>
          <p:nvPr/>
        </p:nvCxnSpPr>
        <p:spPr bwMode="auto">
          <a:xfrm flipH="1">
            <a:off x="2061827" y="4875627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Łącznik prosty 17"/>
          <p:cNvCxnSpPr>
            <a:cxnSpLocks noChangeShapeType="1"/>
          </p:cNvCxnSpPr>
          <p:nvPr/>
        </p:nvCxnSpPr>
        <p:spPr bwMode="auto">
          <a:xfrm flipH="1">
            <a:off x="2061827" y="5009612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Łącznik prosty 18"/>
          <p:cNvCxnSpPr>
            <a:cxnSpLocks noChangeShapeType="1"/>
          </p:cNvCxnSpPr>
          <p:nvPr/>
        </p:nvCxnSpPr>
        <p:spPr bwMode="auto">
          <a:xfrm flipH="1">
            <a:off x="2061827" y="5124547"/>
            <a:ext cx="114935" cy="1149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Dowolny kształt 19"/>
          <p:cNvSpPr>
            <a:spLocks/>
          </p:cNvSpPr>
          <p:nvPr/>
        </p:nvSpPr>
        <p:spPr bwMode="auto">
          <a:xfrm>
            <a:off x="2157712" y="4266027"/>
            <a:ext cx="593725" cy="593725"/>
          </a:xfrm>
          <a:custGeom>
            <a:avLst/>
            <a:gdLst>
              <a:gd name="T0" fmla="*/ 30 w 935"/>
              <a:gd name="T1" fmla="*/ 0 h 935"/>
              <a:gd name="T2" fmla="*/ 30 w 935"/>
              <a:gd name="T3" fmla="*/ 362 h 935"/>
              <a:gd name="T4" fmla="*/ 211 w 935"/>
              <a:gd name="T5" fmla="*/ 724 h 935"/>
              <a:gd name="T6" fmla="*/ 392 w 935"/>
              <a:gd name="T7" fmla="*/ 905 h 935"/>
              <a:gd name="T8" fmla="*/ 754 w 935"/>
              <a:gd name="T9" fmla="*/ 905 h 935"/>
              <a:gd name="T10" fmla="*/ 935 w 935"/>
              <a:gd name="T11" fmla="*/ 90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35" h="935">
                <a:moveTo>
                  <a:pt x="30" y="0"/>
                </a:moveTo>
                <a:cubicBezTo>
                  <a:pt x="15" y="120"/>
                  <a:pt x="0" y="241"/>
                  <a:pt x="30" y="362"/>
                </a:cubicBezTo>
                <a:cubicBezTo>
                  <a:pt x="60" y="483"/>
                  <a:pt x="151" y="633"/>
                  <a:pt x="211" y="724"/>
                </a:cubicBezTo>
                <a:cubicBezTo>
                  <a:pt x="271" y="815"/>
                  <a:pt x="302" y="875"/>
                  <a:pt x="392" y="905"/>
                </a:cubicBezTo>
                <a:cubicBezTo>
                  <a:pt x="482" y="935"/>
                  <a:pt x="664" y="905"/>
                  <a:pt x="754" y="905"/>
                </a:cubicBezTo>
                <a:cubicBezTo>
                  <a:pt x="844" y="905"/>
                  <a:pt x="889" y="905"/>
                  <a:pt x="935" y="905"/>
                </a:cubicBezTo>
              </a:path>
            </a:pathLst>
          </a:custGeom>
          <a:noFill/>
          <a:ln w="9525" cap="rnd">
            <a:solidFill>
              <a:srgbClr val="800000"/>
            </a:solidFill>
            <a:prstDash val="sysDot"/>
            <a:round/>
            <a:headEnd type="oval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pl-PL"/>
          </a:p>
        </p:txBody>
      </p:sp>
      <p:cxnSp>
        <p:nvCxnSpPr>
          <p:cNvPr id="21" name="Łącznik prosty 20"/>
          <p:cNvCxnSpPr>
            <a:cxnSpLocks noChangeShapeType="1"/>
          </p:cNvCxnSpPr>
          <p:nvPr/>
        </p:nvCxnSpPr>
        <p:spPr bwMode="auto">
          <a:xfrm flipV="1">
            <a:off x="2521567" y="4634962"/>
            <a:ext cx="0" cy="4597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Łącznik prosty 21"/>
          <p:cNvCxnSpPr>
            <a:cxnSpLocks noChangeShapeType="1"/>
          </p:cNvCxnSpPr>
          <p:nvPr/>
        </p:nvCxnSpPr>
        <p:spPr bwMode="auto">
          <a:xfrm>
            <a:off x="1833862" y="4998182"/>
            <a:ext cx="22987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2552" y="40234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42552" y="42552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585452" y="4481600"/>
            <a:ext cx="4185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kumimoji="0" lang="de-DE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pl-PL" altLang="pl-PL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t         q = 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kumimoji="0" lang="pl-PL" altLang="pl-PL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ϑ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- t )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85807" y="4406570"/>
            <a:ext cx="41312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             </a:t>
            </a:r>
            <a:endParaRPr kumimoji="0" lang="de-DE" alt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pl-PL" alt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de-DE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 &gt; </a:t>
            </a:r>
            <a:r>
              <a:rPr kumimoji="0" lang="pl-PL" altLang="pl-PL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q =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t - </a:t>
            </a:r>
            <a:r>
              <a:rPr kumimoji="0" lang="pl-PL" altLang="pl-PL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ϑ</a:t>
            </a:r>
            <a:r>
              <a:rPr kumimoji="0" lang="de-DE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)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2157712" y="4142202"/>
            <a:ext cx="0" cy="1097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Prostokąt 30"/>
              <p:cNvSpPr/>
              <p:nvPr/>
            </p:nvSpPr>
            <p:spPr>
              <a:xfrm>
                <a:off x="5260321" y="3098978"/>
                <a:ext cx="6096000" cy="16619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>
                  <a:spcAft>
                    <a:spcPts val="0"/>
                  </a:spcAft>
                </a:pPr>
                <a:r>
                  <a:rPr lang="de-DE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pl-PL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pl-PL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𝝑</m:t>
                    </m:r>
                  </m:oMath>
                </a14:m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temperatura ciała stałego</a:t>
                </a:r>
              </a:p>
              <a:p>
                <a:pPr marL="342900">
                  <a:spcAft>
                    <a:spcPts val="0"/>
                  </a:spcAft>
                </a:pP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– temperatura płynu</a:t>
                </a:r>
              </a:p>
              <a:p>
                <a:pPr marL="342900">
                  <a:spcAft>
                    <a:spcPts val="0"/>
                  </a:spcAft>
                </a:pP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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współczynnik przenikania (wnikania) ciepła; nie jest to stała materiałowa; zależy od własności płynu, lepkości, czy jest jedno- czy dwu- czy wielofazowy, od kształtu ściany;</a:t>
                </a:r>
              </a:p>
              <a:p>
                <a:pPr marL="342900">
                  <a:spcAft>
                    <a:spcPts val="0"/>
                  </a:spcAft>
                </a:pP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342900">
                  <a:spcAft>
                    <a:spcPts val="0"/>
                  </a:spcAft>
                </a:pP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Największa wartość 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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przepływ ze zmienną fazą (wrzenie, skraplanie)</a:t>
                </a:r>
              </a:p>
              <a:p>
                <a:pPr marL="342900">
                  <a:spcAft>
                    <a:spcPts val="0"/>
                  </a:spcAft>
                </a:pP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Najmniejsza wartość 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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- konwekcja naturalna, gdy czynnikiem jest gaz, 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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l-PL" sz="12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=5,6 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W/m</a:t>
                </a:r>
                <a:r>
                  <a:rPr lang="pl-PL" sz="12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l-PL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</a:p>
            </p:txBody>
          </p:sp>
        </mc:Choice>
        <mc:Fallback xmlns="">
          <p:sp>
            <p:nvSpPr>
              <p:cNvPr id="31" name="Prostokąt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21" y="3098978"/>
                <a:ext cx="6096000" cy="1661993"/>
              </a:xfrm>
              <a:prstGeom prst="rect">
                <a:avLst/>
              </a:prstGeom>
              <a:blipFill rotWithShape="0">
                <a:blip r:embed="rId7"/>
                <a:stretch>
                  <a:fillRect b="-219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Prostokąt 31"/>
              <p:cNvSpPr/>
              <p:nvPr/>
            </p:nvSpPr>
            <p:spPr>
              <a:xfrm>
                <a:off x="2138663" y="4082292"/>
                <a:ext cx="34176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400" b="1" i="1" smtClean="0">
                          <a:latin typeface="Cambria Math" panose="02040503050406030204" pitchFamily="18" charset="0"/>
                        </a:rPr>
                        <m:t>𝝑</m:t>
                      </m:r>
                    </m:oMath>
                  </m:oMathPara>
                </a14:m>
                <a:endParaRPr lang="pl-PL" sz="1400" dirty="0"/>
              </a:p>
            </p:txBody>
          </p:sp>
        </mc:Choice>
        <mc:Fallback xmlns="">
          <p:sp>
            <p:nvSpPr>
              <p:cNvPr id="32" name="Prostoką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63" y="4082292"/>
                <a:ext cx="341760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i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269557"/>
              </p:ext>
            </p:extLst>
          </p:nvPr>
        </p:nvGraphicFramePr>
        <p:xfrm>
          <a:off x="1385872" y="5846322"/>
          <a:ext cx="78105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" r:id="rId9" imgW="787400" imgH="279400" progId="Equation.3">
                  <p:embed/>
                </p:oleObj>
              </mc:Choice>
              <mc:Fallback>
                <p:oleObj r:id="rId9" imgW="787400" imgH="2794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72" y="5846322"/>
                        <a:ext cx="781050" cy="27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404073" y="5470125"/>
            <a:ext cx="118246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200" b="0" i="1" u="sng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Prawo Stefana – Boltzmanna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określa  wielkości strumienia energii przenoszonego w wyniku promieniowania temperaturowego (tzw. strumień emisji własnej ciała doskonale czarnego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2889696" y="5933516"/>
            <a:ext cx="52877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gdzie: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stała promieniowania ciała doskonale czarnego równa 5,67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pl-PL" altLang="pl-PL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W/m</a:t>
            </a:r>
            <a:r>
              <a:rPr kumimoji="0" lang="pl-PL" altLang="pl-PL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kumimoji="0" lang="pl-PL" altLang="pl-PL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        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=( 0,1 ) to emisyjność ciała; [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0 – ciało białe; 1 – ciało czarne]</a:t>
            </a:r>
            <a:r>
              <a:rPr kumimoji="0" lang="pl-PL" alt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64624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76" y="2452687"/>
            <a:ext cx="6187948" cy="22609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418" y="1346245"/>
            <a:ext cx="4743450" cy="48291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299" y="456260"/>
            <a:ext cx="4572000" cy="36195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1" y="536620"/>
            <a:ext cx="59436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20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83" y="468133"/>
            <a:ext cx="5525615" cy="25970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49" y="3196704"/>
            <a:ext cx="5848350" cy="35433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348" y="544887"/>
            <a:ext cx="5772150" cy="26765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016" y="3795196"/>
            <a:ext cx="2987482" cy="137072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48" y="3065171"/>
            <a:ext cx="3116374" cy="14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8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247"/>
          </a:xfrm>
        </p:spPr>
        <p:txBody>
          <a:bodyPr>
            <a:normAutofit/>
          </a:bodyPr>
          <a:lstStyle/>
          <a:p>
            <a:r>
              <a:rPr lang="pl-PL" sz="2000" b="1" dirty="0"/>
              <a:t>Główne prawa opisujące wymianę ciepła pomiędzy ciałami  za pomocą fali </a:t>
            </a:r>
            <a:r>
              <a:rPr lang="pl-PL" sz="2000" b="1" dirty="0" smtClean="0"/>
              <a:t>elektromagnetycznej             </a:t>
            </a:r>
            <a:r>
              <a:rPr lang="pl-PL" sz="2000" b="1" dirty="0"/>
              <a:t>( promieniowania)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489" y="2856928"/>
            <a:ext cx="5261321" cy="400107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0" y="1517692"/>
            <a:ext cx="5781675" cy="34766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85" y="1133603"/>
            <a:ext cx="50768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12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pl-PL" sz="2000" b="1" dirty="0"/>
              <a:t>Główne prawa opisujące wymianę ciepła pomiędzy ciałami  za pomocą fali elektromagnetycznej         </a:t>
            </a:r>
            <a:r>
              <a:rPr lang="pl-PL" sz="2000" b="1" dirty="0" smtClean="0"/>
              <a:t>                         </a:t>
            </a:r>
            <a:r>
              <a:rPr lang="pl-PL" sz="2000" b="1" dirty="0"/>
              <a:t>( promieniowania) </a:t>
            </a:r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" y="1131219"/>
            <a:ext cx="5067300" cy="39624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43" y="731169"/>
            <a:ext cx="5019675" cy="2381250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35" y="3112419"/>
            <a:ext cx="5756910" cy="3440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43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STRUMIEŃCIEPŁA WYMIENIANY PRZEZ DWIE </a:t>
            </a:r>
            <a:r>
              <a:rPr lang="pl-PL" sz="2000" dirty="0"/>
              <a:t>POWIERZCHNIE RÓWNOLEGŁE NIESKOŃCZENIE DUŻE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" y="1324928"/>
            <a:ext cx="4543425" cy="2781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7" y="4106228"/>
            <a:ext cx="1666875" cy="12096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280" y="4213226"/>
            <a:ext cx="2981325" cy="11049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50" y="1143955"/>
            <a:ext cx="3705225" cy="29051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840" y="4033206"/>
            <a:ext cx="5743575" cy="24765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3" y="5468303"/>
            <a:ext cx="3886200" cy="61912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103" y="6077905"/>
            <a:ext cx="255270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4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ytuł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766445"/>
              </a:xfrm>
            </p:spPr>
            <p:txBody>
              <a:bodyPr>
                <a:normAutofit fontScale="90000"/>
              </a:bodyPr>
              <a:lstStyle/>
              <a:p>
                <a:r>
                  <a:rPr lang="de-DE" sz="2200" b="1" dirty="0" err="1"/>
                  <a:t>Formuły</a:t>
                </a:r>
                <a:r>
                  <a:rPr lang="de-DE" sz="2200" b="1" dirty="0"/>
                  <a:t> na </a:t>
                </a:r>
                <a:r>
                  <a:rPr lang="de-DE" sz="2200" b="1" dirty="0" err="1"/>
                  <a:t>strumień</a:t>
                </a:r>
                <a:r>
                  <a:rPr lang="de-DE" sz="2200" b="1" dirty="0"/>
                  <a:t> </a:t>
                </a:r>
                <a:r>
                  <a:rPr lang="de-DE" sz="2200" b="1" dirty="0" err="1"/>
                  <a:t>ciepła</a:t>
                </a:r>
                <a:r>
                  <a:rPr lang="de-DE" sz="22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pl-PL" sz="2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pl-PL" sz="2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sz="22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de-DE" sz="22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sz="22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acc>
                    <m:r>
                      <a:rPr lang="de-DE" sz="2200" b="1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de-DE" sz="2200" b="1" dirty="0" err="1"/>
                  <a:t>wymieniany</a:t>
                </a:r>
                <a:r>
                  <a:rPr lang="de-DE" sz="2200" b="1" dirty="0"/>
                  <a:t> </a:t>
                </a:r>
                <a:r>
                  <a:rPr lang="de-DE" sz="2200" b="1" dirty="0" err="1"/>
                  <a:t>pomiedzy</a:t>
                </a:r>
                <a:r>
                  <a:rPr lang="de-DE" sz="2200" b="1" dirty="0"/>
                  <a:t> </a:t>
                </a:r>
                <a:r>
                  <a:rPr lang="de-DE" sz="2200" b="1" dirty="0" err="1" smtClean="0"/>
                  <a:t>powierzchniami</a:t>
                </a:r>
                <a:r>
                  <a:rPr lang="pl-PL" sz="2200" b="1" dirty="0"/>
                  <a:t> </a:t>
                </a:r>
                <a:r>
                  <a:rPr lang="pl-PL" sz="2200" b="1" dirty="0" smtClean="0"/>
                  <a:t>obejmującymi się</a:t>
                </a:r>
                <a:r>
                  <a:rPr lang="pl-PL" dirty="0"/>
                  <a:t/>
                </a:r>
                <a:br>
                  <a:rPr lang="pl-PL" dirty="0"/>
                </a:br>
                <a:endParaRPr lang="pl-PL" dirty="0"/>
              </a:p>
            </p:txBody>
          </p:sp>
        </mc:Choice>
        <mc:Fallback xmlns="">
          <p:sp>
            <p:nvSpPr>
              <p:cNvPr id="2" name="Tytu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766445"/>
              </a:xfrm>
              <a:blipFill rotWithShape="0">
                <a:blip r:embed="rId2"/>
                <a:stretch>
                  <a:fillRect l="-638" t="-1746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" y="1023937"/>
            <a:ext cx="6937058" cy="49813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135" y="2692122"/>
            <a:ext cx="21907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8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Promieniowanie gazów </a:t>
            </a:r>
            <a:endParaRPr lang="pl-PL" sz="2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705"/>
            <a:ext cx="5724525" cy="38671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003482"/>
            <a:ext cx="5553075" cy="16287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1183005"/>
            <a:ext cx="5581650" cy="20002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5" y="3855719"/>
            <a:ext cx="40767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47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865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Promieniowanie świecącego płomienia 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" y="1062990"/>
            <a:ext cx="5600700" cy="4095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84" y="2299334"/>
            <a:ext cx="5861111" cy="344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7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Wymiana Ciepła i Masy</a:t>
            </a:r>
            <a:br>
              <a:rPr lang="pl-PL" dirty="0" smtClean="0"/>
            </a:br>
            <a:r>
              <a:rPr lang="pl-PL" dirty="0" smtClean="0"/>
              <a:t>Wykład </a:t>
            </a:r>
            <a:r>
              <a:rPr lang="pl-PL" dirty="0"/>
              <a:t>8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pl-PL" sz="1800" dirty="0" smtClean="0"/>
              <a:t>Zagadnienia</a:t>
            </a:r>
            <a:endParaRPr lang="pl-PL" sz="1800" dirty="0"/>
          </a:p>
          <a:p>
            <a:r>
              <a:rPr lang="pl-PL" sz="1600" dirty="0">
                <a:solidFill>
                  <a:srgbClr val="000000"/>
                </a:solidFill>
                <a:latin typeface="TimesNewRomanPSMT"/>
              </a:rPr>
              <a:t>Klasyfikacja i podział wymienników ciepła. </a:t>
            </a:r>
            <a:endParaRPr lang="pl-PL" sz="1600" dirty="0" smtClean="0">
              <a:solidFill>
                <a:srgbClr val="000000"/>
              </a:solidFill>
              <a:latin typeface="TimesNewRomanPSMT"/>
            </a:endParaRPr>
          </a:p>
          <a:p>
            <a:r>
              <a:rPr lang="pl-PL" sz="1600" dirty="0" smtClean="0">
                <a:solidFill>
                  <a:srgbClr val="000000"/>
                </a:solidFill>
                <a:latin typeface="TimesNewRomanPSMT"/>
              </a:rPr>
              <a:t>Teoria </a:t>
            </a:r>
            <a:r>
              <a:rPr lang="pl-PL" sz="1600" dirty="0">
                <a:solidFill>
                  <a:srgbClr val="000000"/>
                </a:solidFill>
                <a:latin typeface="TimesNewRomanPSMT"/>
              </a:rPr>
              <a:t>rekuperatorów –</a:t>
            </a:r>
            <a:br>
              <a:rPr lang="pl-PL" sz="1600" dirty="0">
                <a:solidFill>
                  <a:srgbClr val="000000"/>
                </a:solidFill>
                <a:latin typeface="TimesNewRomanPSMT"/>
              </a:rPr>
            </a:br>
            <a:r>
              <a:rPr lang="pl-PL" sz="1600" dirty="0">
                <a:solidFill>
                  <a:srgbClr val="000000"/>
                </a:solidFill>
                <a:latin typeface="TimesNewRomanPSMT"/>
              </a:rPr>
              <a:t>obliczenia średniej różnicy temperatur w wymienniku</a:t>
            </a:r>
            <a:endParaRPr lang="pl-PL" sz="1600" dirty="0"/>
          </a:p>
          <a:p>
            <a:pPr lvl="0"/>
            <a:r>
              <a:rPr lang="pl-PL" dirty="0" smtClean="0"/>
              <a:t>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91335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" y="477203"/>
            <a:ext cx="5162536" cy="32489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" y="3700385"/>
            <a:ext cx="5393055" cy="286319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99" y="2373630"/>
            <a:ext cx="61055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6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843918" y="215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Jednowymiarowe, ustalone przenoszenie ciepła przez ściankę płaską</a:t>
            </a:r>
            <a:r>
              <a:rPr lang="pl-P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Wyprowadzenie wzoru na gęstość strumienia ciepła przewodzonego przez ściankę płaską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8" name="Obiek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78751"/>
              </p:ext>
            </p:extLst>
          </p:nvPr>
        </p:nvGraphicFramePr>
        <p:xfrm>
          <a:off x="-476518" y="-4436771"/>
          <a:ext cx="14287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9" r:id="rId3" imgW="139579" imgH="177646" progId="Equation.3">
                  <p:embed/>
                </p:oleObj>
              </mc:Choice>
              <mc:Fallback>
                <p:oleObj r:id="rId3" imgW="139579" imgH="177646" progId="Equation.3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518" y="-4436771"/>
                        <a:ext cx="14287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iek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943255"/>
              </p:ext>
            </p:extLst>
          </p:nvPr>
        </p:nvGraphicFramePr>
        <p:xfrm>
          <a:off x="-476518" y="-3798596"/>
          <a:ext cx="14287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0" r:id="rId5" imgW="139579" imgH="177646" progId="Equation.3">
                  <p:embed/>
                </p:oleObj>
              </mc:Choice>
              <mc:Fallback>
                <p:oleObj r:id="rId5" imgW="139579" imgH="177646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6518" y="-3798596"/>
                        <a:ext cx="14287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59"/>
          <p:cNvSpPr>
            <a:spLocks noChangeArrowheads="1"/>
          </p:cNvSpPr>
          <p:nvPr/>
        </p:nvSpPr>
        <p:spPr bwMode="auto">
          <a:xfrm>
            <a:off x="-476518" y="-48939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3" name="Rectangle 60"/>
          <p:cNvSpPr>
            <a:spLocks noChangeArrowheads="1"/>
          </p:cNvSpPr>
          <p:nvPr/>
        </p:nvSpPr>
        <p:spPr bwMode="auto">
          <a:xfrm>
            <a:off x="-476518" y="-44367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endParaRPr kumimoji="0" lang="pl-PL" altLang="pl-PL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4" name="Rectangle 61"/>
          <p:cNvSpPr>
            <a:spLocks noChangeArrowheads="1"/>
          </p:cNvSpPr>
          <p:nvPr/>
        </p:nvSpPr>
        <p:spPr bwMode="auto">
          <a:xfrm>
            <a:off x="-476518" y="-44367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endParaRPr kumimoji="0" lang="pl-PL" altLang="pl-PL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</a:t>
            </a:r>
          </a:p>
        </p:txBody>
      </p:sp>
      <p:sp>
        <p:nvSpPr>
          <p:cNvPr id="75" name="Rectangle 62"/>
          <p:cNvSpPr>
            <a:spLocks noChangeArrowheads="1"/>
          </p:cNvSpPr>
          <p:nvPr/>
        </p:nvSpPr>
        <p:spPr bwMode="auto">
          <a:xfrm>
            <a:off x="-476518" y="-42557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kumimoji="0" lang="pl-PL" altLang="pl-PL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8" name="Łącznik prosty 77"/>
          <p:cNvCxnSpPr>
            <a:cxnSpLocks noChangeShapeType="1"/>
          </p:cNvCxnSpPr>
          <p:nvPr/>
        </p:nvCxnSpPr>
        <p:spPr bwMode="auto">
          <a:xfrm>
            <a:off x="1274266" y="1731772"/>
            <a:ext cx="0" cy="103441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Łącznik prosty 78"/>
          <p:cNvCxnSpPr>
            <a:cxnSpLocks noChangeShapeType="1"/>
          </p:cNvCxnSpPr>
          <p:nvPr/>
        </p:nvCxnSpPr>
        <p:spPr bwMode="auto">
          <a:xfrm>
            <a:off x="814526" y="1731772"/>
            <a:ext cx="0" cy="103441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Łącznik prosty 79"/>
          <p:cNvCxnSpPr>
            <a:cxnSpLocks noChangeShapeType="1"/>
          </p:cNvCxnSpPr>
          <p:nvPr/>
        </p:nvCxnSpPr>
        <p:spPr bwMode="auto">
          <a:xfrm flipH="1">
            <a:off x="814526" y="2339467"/>
            <a:ext cx="459740" cy="4597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1" name="Grupa 80"/>
          <p:cNvGrpSpPr/>
          <p:nvPr/>
        </p:nvGrpSpPr>
        <p:grpSpPr>
          <a:xfrm>
            <a:off x="814525" y="1361988"/>
            <a:ext cx="2068830" cy="1442085"/>
            <a:chOff x="0" y="0"/>
            <a:chExt cx="2068830" cy="1442221"/>
          </a:xfrm>
        </p:grpSpPr>
        <p:cxnSp>
          <p:nvCxnSpPr>
            <p:cNvPr id="82" name="Łącznik prosty 81"/>
            <p:cNvCxnSpPr>
              <a:cxnSpLocks noChangeShapeType="1"/>
            </p:cNvCxnSpPr>
            <p:nvPr/>
          </p:nvCxnSpPr>
          <p:spPr bwMode="auto">
            <a:xfrm flipV="1">
              <a:off x="10274" y="0"/>
              <a:ext cx="0" cy="13792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Łącznik prosty 82"/>
            <p:cNvCxnSpPr>
              <a:cxnSpLocks noChangeShapeType="1"/>
            </p:cNvCxnSpPr>
            <p:nvPr/>
          </p:nvCxnSpPr>
          <p:spPr bwMode="auto">
            <a:xfrm>
              <a:off x="0" y="1397285"/>
              <a:ext cx="20688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Łącznik prosty 83"/>
            <p:cNvCxnSpPr>
              <a:cxnSpLocks noChangeShapeType="1"/>
            </p:cNvCxnSpPr>
            <p:nvPr/>
          </p:nvCxnSpPr>
          <p:spPr bwMode="auto">
            <a:xfrm flipH="1">
              <a:off x="10274" y="369870"/>
              <a:ext cx="114935" cy="1149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Łącznik prosty 84"/>
            <p:cNvCxnSpPr>
              <a:cxnSpLocks noChangeShapeType="1"/>
            </p:cNvCxnSpPr>
            <p:nvPr/>
          </p:nvCxnSpPr>
          <p:spPr bwMode="auto">
            <a:xfrm flipH="1">
              <a:off x="10274" y="369870"/>
              <a:ext cx="344805" cy="3448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Łącznik prosty 85"/>
            <p:cNvCxnSpPr>
              <a:cxnSpLocks noChangeShapeType="1"/>
            </p:cNvCxnSpPr>
            <p:nvPr/>
          </p:nvCxnSpPr>
          <p:spPr bwMode="auto">
            <a:xfrm flipH="1">
              <a:off x="10274" y="482885"/>
              <a:ext cx="459740" cy="4597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Łącznik prosty 86"/>
            <p:cNvCxnSpPr>
              <a:cxnSpLocks noChangeShapeType="1"/>
            </p:cNvCxnSpPr>
            <p:nvPr/>
          </p:nvCxnSpPr>
          <p:spPr bwMode="auto">
            <a:xfrm flipH="1">
              <a:off x="10274" y="729465"/>
              <a:ext cx="459740" cy="4597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Łącznik prosty 87"/>
            <p:cNvCxnSpPr>
              <a:cxnSpLocks noChangeShapeType="1"/>
            </p:cNvCxnSpPr>
            <p:nvPr/>
          </p:nvCxnSpPr>
          <p:spPr bwMode="auto">
            <a:xfrm flipH="1">
              <a:off x="236306" y="1212351"/>
              <a:ext cx="229870" cy="229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Łącznik prosty 88"/>
            <p:cNvCxnSpPr>
              <a:cxnSpLocks noChangeShapeType="1"/>
            </p:cNvCxnSpPr>
            <p:nvPr/>
          </p:nvCxnSpPr>
          <p:spPr bwMode="auto">
            <a:xfrm>
              <a:off x="10274" y="606175"/>
              <a:ext cx="459740" cy="4597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" name="Rectangle 67"/>
          <p:cNvSpPr>
            <a:spLocks noChangeArrowheads="1"/>
          </p:cNvSpPr>
          <p:nvPr/>
        </p:nvSpPr>
        <p:spPr bwMode="auto">
          <a:xfrm>
            <a:off x="515155" y="1942176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4" name="Obiek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615144"/>
              </p:ext>
            </p:extLst>
          </p:nvPr>
        </p:nvGraphicFramePr>
        <p:xfrm>
          <a:off x="4372302" y="1073046"/>
          <a:ext cx="21240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1" r:id="rId7" imgW="2120900" imgH="812800" progId="Equation.3">
                  <p:embed/>
                </p:oleObj>
              </mc:Choice>
              <mc:Fallback>
                <p:oleObj r:id="rId7" imgW="2120900" imgH="81280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302" y="1073046"/>
                        <a:ext cx="21240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iekt 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70108"/>
              </p:ext>
            </p:extLst>
          </p:nvPr>
        </p:nvGraphicFramePr>
        <p:xfrm>
          <a:off x="4323463" y="2858981"/>
          <a:ext cx="8858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2" r:id="rId9" imgW="888614" imgH="431613" progId="Equation.3">
                  <p:embed/>
                </p:oleObj>
              </mc:Choice>
              <mc:Fallback>
                <p:oleObj r:id="rId9" imgW="888614" imgH="431613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3463" y="2858981"/>
                        <a:ext cx="88582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iekt 1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735642"/>
              </p:ext>
            </p:extLst>
          </p:nvPr>
        </p:nvGraphicFramePr>
        <p:xfrm>
          <a:off x="4194875" y="3904144"/>
          <a:ext cx="202882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3" r:id="rId11" imgW="2032000" imgH="1701800" progId="Equation.3">
                  <p:embed/>
                </p:oleObj>
              </mc:Choice>
              <mc:Fallback>
                <p:oleObj r:id="rId11" imgW="2032000" imgH="1701800" progId="Equation.3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875" y="3904144"/>
                        <a:ext cx="2028825" cy="170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" name="Rectangle 77"/>
          <p:cNvSpPr>
            <a:spLocks noChangeArrowheads="1"/>
          </p:cNvSpPr>
          <p:nvPr/>
        </p:nvSpPr>
        <p:spPr bwMode="auto">
          <a:xfrm>
            <a:off x="4327301" y="61544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04" name="Rectangle 78"/>
          <p:cNvSpPr>
            <a:spLocks noChangeArrowheads="1"/>
          </p:cNvSpPr>
          <p:nvPr/>
        </p:nvSpPr>
        <p:spPr bwMode="auto">
          <a:xfrm>
            <a:off x="4327301" y="1880035"/>
            <a:ext cx="13912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Warunki brzegowe:</a:t>
            </a:r>
            <a:endParaRPr kumimoji="0" lang="pl-PL" altLang="pl-PL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x = 0    teta=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</a:t>
            </a:r>
            <a:r>
              <a:rPr kumimoji="0" lang="pl-PL" altLang="pl-P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kumimoji="0" lang="pl-PL" alt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80"/>
          <p:cNvSpPr>
            <a:spLocks noChangeArrowheads="1"/>
          </p:cNvSpPr>
          <p:nvPr/>
        </p:nvSpPr>
        <p:spPr bwMode="auto">
          <a:xfrm>
            <a:off x="4323463" y="2247134"/>
            <a:ext cx="1355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x =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teta=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</a:t>
            </a:r>
            <a:r>
              <a:rPr kumimoji="0" lang="pl-PL" altLang="pl-PL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kumimoji="0" lang="pl-PL" altLang="pl-PL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7" name="Rectangle 81"/>
          <p:cNvSpPr>
            <a:spLocks noChangeArrowheads="1"/>
          </p:cNvSpPr>
          <p:nvPr/>
        </p:nvSpPr>
        <p:spPr bwMode="auto">
          <a:xfrm>
            <a:off x="4327301" y="3201093"/>
            <a:ext cx="21993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83"/>
          <p:cNvSpPr>
            <a:spLocks noChangeArrowheads="1"/>
          </p:cNvSpPr>
          <p:nvPr/>
        </p:nvSpPr>
        <p:spPr bwMode="auto">
          <a:xfrm>
            <a:off x="4062258" y="2476435"/>
            <a:ext cx="61891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Zakładamy, że q = f(x), ale mamy stan ustalony, czyli wartość gęstości strumienia ciepła jest stała 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85"/>
          <p:cNvSpPr>
            <a:spLocks noChangeArrowheads="1"/>
          </p:cNvSpPr>
          <p:nvPr/>
        </p:nvSpPr>
        <p:spPr bwMode="auto">
          <a:xfrm>
            <a:off x="712311" y="2829832"/>
            <a:ext cx="288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kumimoji="0" lang="pl-PL" altLang="pl-PL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86"/>
          <p:cNvSpPr>
            <a:spLocks noChangeArrowheads="1"/>
          </p:cNvSpPr>
          <p:nvPr/>
        </p:nvSpPr>
        <p:spPr bwMode="auto">
          <a:xfrm>
            <a:off x="4327301" y="75305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13" name="Prostokąt 112"/>
          <p:cNvSpPr/>
          <p:nvPr/>
        </p:nvSpPr>
        <p:spPr>
          <a:xfrm>
            <a:off x="327547" y="1506609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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kumimoji="0" lang="pl-PL" alt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Prostokąt 113"/>
          <p:cNvSpPr/>
          <p:nvPr/>
        </p:nvSpPr>
        <p:spPr>
          <a:xfrm>
            <a:off x="1335168" y="2113797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</a:t>
            </a:r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kumimoji="0" lang="pl-PL" alt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Prostokąt 114"/>
          <p:cNvSpPr/>
          <p:nvPr/>
        </p:nvSpPr>
        <p:spPr>
          <a:xfrm>
            <a:off x="1099018" y="2834150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endParaRPr lang="pl-PL" dirty="0"/>
          </a:p>
        </p:txBody>
      </p:sp>
      <p:sp>
        <p:nvSpPr>
          <p:cNvPr id="116" name="Prostokąt 115"/>
          <p:cNvSpPr/>
          <p:nvPr/>
        </p:nvSpPr>
        <p:spPr>
          <a:xfrm>
            <a:off x="2638438" y="2396855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pl-PL" dirty="0"/>
          </a:p>
        </p:txBody>
      </p:sp>
      <p:sp>
        <p:nvSpPr>
          <p:cNvPr id="117" name="Prostokąt 116"/>
          <p:cNvSpPr/>
          <p:nvPr/>
        </p:nvSpPr>
        <p:spPr>
          <a:xfrm>
            <a:off x="558676" y="1203132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pl-PL" alt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4269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 smtClean="0"/>
              <a:t>Klasyfikacja wymienników, główne ich rodzaje ze względu na sposób wymiany ciepła  </a:t>
            </a:r>
            <a:endParaRPr lang="pl-PL" sz="24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" y="1415415"/>
            <a:ext cx="6219825" cy="47815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813560"/>
            <a:ext cx="59340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5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b="1" dirty="0"/>
              <a:t>Przeponowe wymienniki ciepła ( rekuperatory)</a:t>
            </a:r>
            <a:r>
              <a:rPr lang="pl-PL" dirty="0"/>
              <a:t/>
            </a:r>
            <a:br>
              <a:rPr lang="pl-PL" dirty="0"/>
            </a:br>
            <a:r>
              <a:rPr lang="pl-PL" sz="1600" dirty="0"/>
              <a:t>Są to urządzenia , które </a:t>
            </a:r>
            <a:r>
              <a:rPr lang="pl-PL" sz="1600" b="1" dirty="0"/>
              <a:t>działają na sposób ciągły</a:t>
            </a:r>
            <a:r>
              <a:rPr lang="pl-PL" sz="1600" dirty="0"/>
              <a:t>, nie licząc ich rozruchu i wyłączenia , działają na sposób ciągły .</a:t>
            </a:r>
            <a:br>
              <a:rPr lang="pl-PL" sz="1600" dirty="0"/>
            </a:br>
            <a:r>
              <a:rPr lang="pl-PL" sz="1600" dirty="0"/>
              <a:t>Czynniki wymieniające ciepło są rozdzielone przegrodą, temperatury zmieniają się wraz z drogą którą pokonują płynące płyny, ale są stałe w czasie w każdym przekroju poprzecznym wymiennika.</a:t>
            </a:r>
            <a:br>
              <a:rPr lang="pl-PL" sz="1600" dirty="0"/>
            </a:br>
            <a:r>
              <a:rPr lang="pl-PL" sz="1600" dirty="0"/>
              <a:t>Dwa podstawowe typy rekuperatorów to wymiennik współprądowy i przeciwprądowy. </a:t>
            </a:r>
            <a:r>
              <a:rPr lang="pl-PL" sz="1600" b="1" dirty="0"/>
              <a:t> 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30" y="1690689"/>
            <a:ext cx="7741920" cy="434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827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96184"/>
            <a:ext cx="10515600" cy="482040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Współprądowy ( od lewej) i przeciwprądowy wymiennik ciepła</a:t>
            </a:r>
            <a:endParaRPr lang="pl-PL" sz="24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06" y="2705100"/>
            <a:ext cx="3943350" cy="39624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969" y="2218046"/>
            <a:ext cx="4972050" cy="46101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160" y="859763"/>
            <a:ext cx="5919788" cy="13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06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6980" y="46388"/>
            <a:ext cx="10124796" cy="773883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Współprądowy (WW) i przeciwprądowy (WP)  wymiennik ciepła – opis matematyczny </a:t>
            </a:r>
            <a:endParaRPr lang="pl-PL" sz="20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78" y="820271"/>
            <a:ext cx="7286625" cy="15716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80" y="2666240"/>
            <a:ext cx="7600950" cy="26860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936" y="5672976"/>
            <a:ext cx="1666875" cy="48577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055" y="5719319"/>
            <a:ext cx="1809750" cy="43943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946" y="5282451"/>
            <a:ext cx="61341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55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487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Równanie </a:t>
            </a:r>
            <a:r>
              <a:rPr lang="pl-PL" sz="2800" b="1" dirty="0" err="1" smtClean="0"/>
              <a:t>Peckleta</a:t>
            </a:r>
            <a:r>
              <a:rPr lang="pl-PL" sz="2800" b="1" dirty="0" smtClean="0"/>
              <a:t> dla WW i WP</a:t>
            </a:r>
            <a:endParaRPr lang="pl-PL" sz="2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59" y="1325656"/>
            <a:ext cx="8420733" cy="45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8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5083" y="123079"/>
            <a:ext cx="10009094" cy="643404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Równanie </a:t>
            </a:r>
            <a:r>
              <a:rPr lang="pl-PL" sz="2400" b="1" dirty="0" err="1" smtClean="0"/>
              <a:t>Hudlera</a:t>
            </a:r>
            <a:r>
              <a:rPr lang="pl-PL" sz="2400" b="1" dirty="0" smtClean="0"/>
              <a:t> – rozkład różnicy temperatury pomiędzy czynnikami w funkcji odległości od początku wymiennika</a:t>
            </a:r>
            <a:endParaRPr lang="pl-PL" sz="2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53" y="766483"/>
            <a:ext cx="7477125" cy="2324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3" y="3090583"/>
            <a:ext cx="6735857" cy="34534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697256"/>
            <a:ext cx="40386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8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319004"/>
            <a:ext cx="9480176" cy="63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73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Skraplacz i parowacz</a:t>
            </a:r>
            <a:endParaRPr lang="pl-PL" sz="20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234" y="1825625"/>
            <a:ext cx="7174377" cy="47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5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758082" cy="508934"/>
          </a:xfrm>
        </p:spPr>
        <p:txBody>
          <a:bodyPr>
            <a:normAutofit/>
          </a:bodyPr>
          <a:lstStyle/>
          <a:p>
            <a:r>
              <a:rPr lang="pl-PL" sz="2800" b="1" dirty="0" smtClean="0"/>
              <a:t>Uzupełnienie – wyprowadzenia niektórych wzorów </a:t>
            </a:r>
            <a:endParaRPr lang="pl-PL" sz="2800" b="1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1" y="1174375"/>
            <a:ext cx="3702144" cy="503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75" y="2140771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982" y="1245478"/>
            <a:ext cx="64770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3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94259" cy="898899"/>
          </a:xfrm>
        </p:spPr>
        <p:txBody>
          <a:bodyPr>
            <a:normAutofit fontScale="90000"/>
          </a:bodyPr>
          <a:lstStyle/>
          <a:p>
            <a:r>
              <a:rPr lang="pl-PL" sz="2700" b="1" dirty="0"/>
              <a:t>M</a:t>
            </a:r>
            <a:r>
              <a:rPr lang="pl-PL" sz="2700" b="1" dirty="0" smtClean="0"/>
              <a:t>etody </a:t>
            </a:r>
            <a:r>
              <a:rPr lang="pl-PL" sz="2700" b="1" dirty="0"/>
              <a:t>uproszczone  rozwiązywania „dowolnego wymiennika</a:t>
            </a:r>
            <a:r>
              <a:rPr lang="pl-PL" sz="2700" b="1" dirty="0" smtClean="0"/>
              <a:t>” ze względu na poprawkę różnicy logarytmicznej temperatury czynników roboczych  </a:t>
            </a:r>
            <a:r>
              <a:rPr lang="pl-PL" sz="3600" dirty="0"/>
              <a:t/>
            </a:r>
            <a:br>
              <a:rPr lang="pl-PL" sz="3600" dirty="0"/>
            </a:br>
            <a:endParaRPr lang="pl-PL" sz="3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261" y="970290"/>
            <a:ext cx="5144796" cy="587468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06213" y="2504306"/>
            <a:ext cx="5891742" cy="380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587" y="1557758"/>
            <a:ext cx="6461872" cy="535412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07" y="2468373"/>
            <a:ext cx="6539858" cy="4187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437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5" y="1630988"/>
            <a:ext cx="3970980" cy="305702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04045" y="301409"/>
            <a:ext cx="10642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Gęstość strumienia ciepła przenikający prostopadle przez ścianę wielowarstwową,  zbudowana z kilku warstw o różnych grubościach i różnych współczynnikach przewodzenia  </a:t>
            </a: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.( w analogii napięciowo-</a:t>
            </a:r>
            <a:r>
              <a:rPr lang="pl-PL" i="1" u="db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prądowej -</a:t>
            </a: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szeregowe </a:t>
            </a:r>
            <a:r>
              <a:rPr lang="pl-PL" i="1" u="dbl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połaczenie</a:t>
            </a:r>
            <a:r>
              <a:rPr lang="pl-PL" i="1" u="dbl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i="1" u="dbl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oprów</a:t>
            </a:r>
            <a:r>
              <a:rPr lang="pl-PL" i="1" u="db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89" y="1417824"/>
            <a:ext cx="5140505" cy="3270187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404056" y="529965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pl-PL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związku z tym, gęstość strumienia ciepła po uporządkowaniu wzoru ma postać: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22" y="5080966"/>
            <a:ext cx="2460502" cy="94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602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Metoda graficzna – określenie liczb P;R </a:t>
            </a:r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44" y="2094099"/>
            <a:ext cx="7636137" cy="4898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66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017" y="19363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                    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Wymiana </a:t>
            </a:r>
            <a:r>
              <a:rPr lang="pl-PL" dirty="0"/>
              <a:t>Ciepła i Masy</a:t>
            </a:r>
            <a:br>
              <a:rPr lang="pl-PL" dirty="0"/>
            </a:br>
            <a:r>
              <a:rPr lang="pl-PL" dirty="0" smtClean="0"/>
              <a:t>                                   Wykład 2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/>
              <a:t>Zagadnienia</a:t>
            </a:r>
            <a:br>
              <a:rPr lang="pl-PL" sz="2200" dirty="0"/>
            </a:br>
            <a:r>
              <a:rPr lang="pl-PL" sz="2200" dirty="0"/>
              <a:t>Złożony przypadek przepływu ciepła – przenikanie przez ściankę płaską jednowarstwową w warunkach ustalonych, wnikanie ciepła z uwzględnieniem konwekcyjnej i radiacyjnej  części współczynnika </a:t>
            </a:r>
            <a:r>
              <a:rPr lang="pl-PL" sz="2200" dirty="0" smtClean="0"/>
              <a:t>Newtona</a:t>
            </a:r>
            <a:r>
              <a:rPr lang="pl-PL" sz="2200" dirty="0"/>
              <a:t/>
            </a:r>
            <a:br>
              <a:rPr lang="pl-PL" sz="2200" dirty="0"/>
            </a:br>
            <a:r>
              <a:rPr lang="pl-PL" sz="2200" dirty="0"/>
              <a:t>Przewodzenie i przenikanie przez ściankę o geometrii cylindrycznej i kulistej</a:t>
            </a:r>
            <a:br>
              <a:rPr lang="pl-PL" sz="2200" dirty="0"/>
            </a:br>
            <a:r>
              <a:rPr lang="pl-PL" sz="2200" dirty="0"/>
              <a:t>Pojęcie średnicy krytycznej dla ścianki cylindrycznej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162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39403" y="272483"/>
            <a:ext cx="10161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Wyprowadzenie wzoru na gęstość strumienia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ciepła przenikającego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przez ściankę płaską</a:t>
            </a:r>
            <a:endParaRPr lang="pl-P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46" y="840615"/>
            <a:ext cx="4895770" cy="35124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352" y="840615"/>
            <a:ext cx="5921295" cy="18799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19" y="3006945"/>
            <a:ext cx="5541760" cy="30898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882" y="5961686"/>
            <a:ext cx="5457825" cy="8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95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1650</Words>
  <Application>Microsoft Office PowerPoint</Application>
  <PresentationFormat>Panoramiczny</PresentationFormat>
  <Paragraphs>197</Paragraphs>
  <Slides>70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Symbol</vt:lpstr>
      <vt:lpstr>Times New Roman</vt:lpstr>
      <vt:lpstr>TimesNewRomanPSMT</vt:lpstr>
      <vt:lpstr>Motyw pakietu Office</vt:lpstr>
      <vt:lpstr>Equation.3</vt:lpstr>
      <vt:lpstr>Równanie</vt:lpstr>
      <vt:lpstr>Wymiana Ciepła i Masy Wykład 1</vt:lpstr>
      <vt:lpstr>Powtórka materiału Co wiemy na temat ciepła na podstawie wykładów z termodynamiki?  </vt:lpstr>
      <vt:lpstr>  WARUNEK PRZEPŁYWU CIEPŁA  Warunkiem niezbędnym do przepływu ciepła  jest istnienie różnicy temperatur pomiędzy ciałami lub obszarami w ciele ( analogicznie jest w przypadku różnicy ciśnień generującej przepływ płynu, lub różnicy potencjału – przepływ prądu elektrycznego)  POLE TEMPERATURY 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                   Wymiana Ciepła i Masy                                    Wykład 2   Zagadnienia Złożony przypadek przepływu ciepła – przenikanie przez ściankę płaską jednowarstwową w warunkach ustalonych, wnikanie ciepła z uwzględnieniem konwekcyjnej i radiacyjnej  części współczynnika Newtona Przewodzenie i przenikanie przez ściankę o geometrii cylindrycznej i kulistej Pojęcie średnicy krytycznej dla ścianki cylindrycznej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PRZEWODENIE   CIEPŁA  Z  WEWNĘTRZNYMI  ŹRÓDŁAMI  CIEPŁA </vt:lpstr>
      <vt:lpstr>Prezentacja programu PowerPoint</vt:lpstr>
      <vt:lpstr>Wyprowadzenia równania Fouriera-Kirchoffa</vt:lpstr>
      <vt:lpstr>Równanie Fouriera-Kirchoffa dla ciała stałego</vt:lpstr>
      <vt:lpstr>Równanie Fouriera-Kirchoffa dla ciała stałego</vt:lpstr>
      <vt:lpstr>Przykłady zadań</vt:lpstr>
      <vt:lpstr>Przykłady zadań</vt:lpstr>
      <vt:lpstr>Przykłady zadań</vt:lpstr>
      <vt:lpstr>Wymiana Ciepła i Masy    Wykład 3</vt:lpstr>
      <vt:lpstr>Prezentacja programu PowerPoint</vt:lpstr>
      <vt:lpstr>Prezentacja programu PowerPoint</vt:lpstr>
      <vt:lpstr>Rozwiązanie (ogólne) równania pręta prostego –rozkład temperatury w pręcie prostym</vt:lpstr>
      <vt:lpstr>Przypadki szczególne analitycznego rozwiązania równania pręta prostego </vt:lpstr>
      <vt:lpstr>Strumień ciepła przewodzony pomiędzy przekrojami pręta prostego- różnica tych strumieni w przekrojach jest równa ilości ciepła oddawanego przez powierzchnię boczną pomiędzy tymi przekrojami ( prawo zachowania energii)</vt:lpstr>
      <vt:lpstr>Strumień ciepła oddawany  przez powierzchnie boczną  pręta prostego izolowanego na końcu:</vt:lpstr>
      <vt:lpstr>Prezentacja programu PowerPoint</vt:lpstr>
      <vt:lpstr>                                                 Wymiana Ciepła i Masy                   Wykład 4   Zagadnienia Pojęcie żebra prostokątnego i okrągłego Strumień ciepła oddawany przez żebro i powierzchnię ożebrowaną Złożony przypadek przepływu ciepła – przenikanie przez ściankę ożebrowaną dwustronnie w warunkach ustalonych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Mapy myśli – żebra / samodzielne przygotowanie/</vt:lpstr>
      <vt:lpstr>                                            Wymiana Ciepła i Masy   Wykład 5   Zagadnienia Konwekcja –podział, Podstawowe równania,  Analiza wymiarowa, Konwekcja naturalna bez zmiany fazy  </vt:lpstr>
      <vt:lpstr>Prezentacja programu PowerPoint</vt:lpstr>
      <vt:lpstr>Prezentacja programu PowerPoint</vt:lpstr>
      <vt:lpstr>Konwekcja swobodna ruch płynu wywołany jest wpływem rozszerzalności termicznej i siłami grawitacji  </vt:lpstr>
      <vt:lpstr>            Wymiana Ciepła i Masy       Wykład 6</vt:lpstr>
      <vt:lpstr>  </vt:lpstr>
      <vt:lpstr>Konwekcja wymuszona bez zmiany fazy</vt:lpstr>
      <vt:lpstr>Dane pomocnicze</vt:lpstr>
      <vt:lpstr>Dane pomocnicze</vt:lpstr>
      <vt:lpstr>Prezentacja programu PowerPoint</vt:lpstr>
      <vt:lpstr>Konwekcja ze zmianą fazy (wrzenie, skraplanie) </vt:lpstr>
      <vt:lpstr>Prezentacja programu PowerPoint</vt:lpstr>
      <vt:lpstr>                                                 Wymiana Ciepła i Masy                   Wykład 7   Zagadnienia Podstawowe pojęcia i prawa promieniowania termicznego Przenoszenie ciepła pomiędzy powierzchniami rozdzielonymi ośrodkami przezroczystymi promieniowanie gazów, promieniowanie świecącego płomienia  </vt:lpstr>
      <vt:lpstr>Prezentacja programu PowerPoint</vt:lpstr>
      <vt:lpstr>Prezentacja programu PowerPoint</vt:lpstr>
      <vt:lpstr>Główne prawa opisujące wymianę ciepła pomiędzy ciałami  za pomocą fali elektromagnetycznej             ( promieniowania) </vt:lpstr>
      <vt:lpstr>Główne prawa opisujące wymianę ciepła pomiędzy ciałami  za pomocą fali elektromagnetycznej                                  ( promieniowania) </vt:lpstr>
      <vt:lpstr>STRUMIEŃCIEPŁA WYMIENIANY PRZEZ DWIE POWIERZCHNIE RÓWNOLEGŁE NIESKOŃCZENIE DUŻE</vt:lpstr>
      <vt:lpstr>Formuły na strumień ciepła (Q_(1-2) ) ̇   wymieniany pomiedzy powierzchniami obejmującymi się </vt:lpstr>
      <vt:lpstr>Promieniowanie gazów </vt:lpstr>
      <vt:lpstr>Promieniowanie świecącego płomienia </vt:lpstr>
      <vt:lpstr>Wymiana Ciepła i Masy Wykład 8</vt:lpstr>
      <vt:lpstr>Prezentacja programu PowerPoint</vt:lpstr>
      <vt:lpstr>Klasyfikacja wymienników, główne ich rodzaje ze względu na sposób wymiany ciepła  </vt:lpstr>
      <vt:lpstr>Przeponowe wymienniki ciepła ( rekuperatory) Są to urządzenia , które działają na sposób ciągły, nie licząc ich rozruchu i wyłączenia , działają na sposób ciągły . Czynniki wymieniające ciepło są rozdzielone przegrodą, temperatury zmieniają się wraz z drogą którą pokonują płynące płyny, ale są stałe w czasie w każdym przekroju poprzecznym wymiennika. Dwa podstawowe typy rekuperatorów to wymiennik współprądowy i przeciwprądowy.   </vt:lpstr>
      <vt:lpstr>Współprądowy ( od lewej) i przeciwprądowy wymiennik ciepła</vt:lpstr>
      <vt:lpstr>Współprądowy (WW) i przeciwprądowy (WP)  wymiennik ciepła – opis matematyczny </vt:lpstr>
      <vt:lpstr>Równanie Peckleta dla WW i WP</vt:lpstr>
      <vt:lpstr>Równanie Hudlera – rozkład różnicy temperatury pomiędzy czynnikami w funkcji odległości od początku wymiennika</vt:lpstr>
      <vt:lpstr>Prezentacja programu PowerPoint</vt:lpstr>
      <vt:lpstr>Skraplacz i parowacz</vt:lpstr>
      <vt:lpstr>Uzupełnienie – wyprowadzenia niektórych wzorów </vt:lpstr>
      <vt:lpstr>Metody uproszczone  rozwiązywania „dowolnego wymiennika” ze względu na poprawkę różnicy logarytmicznej temperatury czynników roboczych   </vt:lpstr>
      <vt:lpstr>Metoda graficzna – określenie liczb P;R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Wymiana Ciepła i Masy Wykład 1</dc:title>
  <dc:creator>Ewaa</dc:creator>
  <cp:lastModifiedBy>Ewaa</cp:lastModifiedBy>
  <cp:revision>121</cp:revision>
  <dcterms:created xsi:type="dcterms:W3CDTF">2020-09-07T09:11:36Z</dcterms:created>
  <dcterms:modified xsi:type="dcterms:W3CDTF">2020-12-28T10:46:00Z</dcterms:modified>
</cp:coreProperties>
</file>